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4" r:id="rId6"/>
    <p:sldId id="276" r:id="rId7"/>
    <p:sldId id="260" r:id="rId8"/>
    <p:sldId id="275" r:id="rId9"/>
    <p:sldId id="265" r:id="rId10"/>
    <p:sldId id="261" r:id="rId11"/>
    <p:sldId id="262" r:id="rId12"/>
    <p:sldId id="272" r:id="rId13"/>
    <p:sldId id="323" r:id="rId14"/>
    <p:sldId id="263" r:id="rId15"/>
    <p:sldId id="270" r:id="rId16"/>
    <p:sldId id="264" r:id="rId17"/>
    <p:sldId id="269" r:id="rId18"/>
    <p:sldId id="267" r:id="rId19"/>
    <p:sldId id="268" r:id="rId20"/>
    <p:sldId id="271" r:id="rId21"/>
    <p:sldId id="266"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930"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A1226-6AAA-4128-AD23-EB7225D0FF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EA0E54F-6A4C-4B7B-9782-84E68BC7242C}">
      <dgm:prSet/>
      <dgm:spPr/>
      <dgm:t>
        <a:bodyPr/>
        <a:lstStyle/>
        <a:p>
          <a:r>
            <a:rPr lang="en-GB" dirty="0"/>
            <a:t>Total number of contacts with young people: 126</a:t>
          </a:r>
          <a:endParaRPr lang="en-US" dirty="0"/>
        </a:p>
      </dgm:t>
    </dgm:pt>
    <dgm:pt modelId="{5ACF98F6-3901-4703-A54D-F0AE9C2BB767}" type="parTrans" cxnId="{634F0A3A-5C98-44A7-A2AB-3CE7D875FDCC}">
      <dgm:prSet/>
      <dgm:spPr/>
      <dgm:t>
        <a:bodyPr/>
        <a:lstStyle/>
        <a:p>
          <a:endParaRPr lang="en-US"/>
        </a:p>
      </dgm:t>
    </dgm:pt>
    <dgm:pt modelId="{7774E862-218F-44B7-9389-967141166478}" type="sibTrans" cxnId="{634F0A3A-5C98-44A7-A2AB-3CE7D875FDCC}">
      <dgm:prSet/>
      <dgm:spPr/>
      <dgm:t>
        <a:bodyPr/>
        <a:lstStyle/>
        <a:p>
          <a:endParaRPr lang="en-US"/>
        </a:p>
      </dgm:t>
    </dgm:pt>
    <dgm:pt modelId="{AB1A6E12-1BC2-43C4-BF30-5F6ED4E72367}">
      <dgm:prSet/>
      <dgm:spPr/>
      <dgm:t>
        <a:bodyPr/>
        <a:lstStyle/>
        <a:p>
          <a:r>
            <a:rPr lang="en-GB" dirty="0"/>
            <a:t>Total number of sessions  delivered: 40</a:t>
          </a:r>
          <a:endParaRPr lang="en-US" dirty="0"/>
        </a:p>
      </dgm:t>
    </dgm:pt>
    <dgm:pt modelId="{A7B9FE5C-AA0F-435D-B1A5-2B35B08A3019}" type="parTrans" cxnId="{5B4ABEE0-87D6-4353-BA8A-062E5D3C2F51}">
      <dgm:prSet/>
      <dgm:spPr/>
      <dgm:t>
        <a:bodyPr/>
        <a:lstStyle/>
        <a:p>
          <a:endParaRPr lang="en-US"/>
        </a:p>
      </dgm:t>
    </dgm:pt>
    <dgm:pt modelId="{BEF6CAAB-6355-4A47-9880-D75588992D10}" type="sibTrans" cxnId="{5B4ABEE0-87D6-4353-BA8A-062E5D3C2F51}">
      <dgm:prSet/>
      <dgm:spPr/>
      <dgm:t>
        <a:bodyPr/>
        <a:lstStyle/>
        <a:p>
          <a:endParaRPr lang="en-US"/>
        </a:p>
      </dgm:t>
    </dgm:pt>
    <dgm:pt modelId="{FAF7D685-1E94-4AF5-A3F0-2EB802EE6063}">
      <dgm:prSet/>
      <dgm:spPr/>
      <dgm:t>
        <a:bodyPr/>
        <a:lstStyle/>
        <a:p>
          <a:r>
            <a:rPr lang="en-GB"/>
            <a:t>Total number of learning hours:132</a:t>
          </a:r>
          <a:endParaRPr lang="en-US"/>
        </a:p>
      </dgm:t>
    </dgm:pt>
    <dgm:pt modelId="{B751FB7A-8E82-4B4A-BA17-00CFD7F15B1D}" type="parTrans" cxnId="{67A53C87-D359-4BDA-A578-AB18E5A7D22A}">
      <dgm:prSet/>
      <dgm:spPr/>
      <dgm:t>
        <a:bodyPr/>
        <a:lstStyle/>
        <a:p>
          <a:endParaRPr lang="en-US"/>
        </a:p>
      </dgm:t>
    </dgm:pt>
    <dgm:pt modelId="{958F5B27-AA9C-46C2-956E-9D0B5A080DB0}" type="sibTrans" cxnId="{67A53C87-D359-4BDA-A578-AB18E5A7D22A}">
      <dgm:prSet/>
      <dgm:spPr/>
      <dgm:t>
        <a:bodyPr/>
        <a:lstStyle/>
        <a:p>
          <a:endParaRPr lang="en-US"/>
        </a:p>
      </dgm:t>
    </dgm:pt>
    <dgm:pt modelId="{637F78E5-3584-4C90-8BDE-8FC9F58258F7}" type="pres">
      <dgm:prSet presAssocID="{158A1226-6AAA-4128-AD23-EB7225D0FF8D}" presName="linear" presStyleCnt="0">
        <dgm:presLayoutVars>
          <dgm:animLvl val="lvl"/>
          <dgm:resizeHandles val="exact"/>
        </dgm:presLayoutVars>
      </dgm:prSet>
      <dgm:spPr/>
      <dgm:t>
        <a:bodyPr/>
        <a:lstStyle/>
        <a:p>
          <a:endParaRPr lang="en-GB"/>
        </a:p>
      </dgm:t>
    </dgm:pt>
    <dgm:pt modelId="{51CA106C-EAC9-4A70-9713-5636AA3C2745}" type="pres">
      <dgm:prSet presAssocID="{AEA0E54F-6A4C-4B7B-9782-84E68BC7242C}" presName="parentText" presStyleLbl="node1" presStyleIdx="0" presStyleCnt="3">
        <dgm:presLayoutVars>
          <dgm:chMax val="0"/>
          <dgm:bulletEnabled val="1"/>
        </dgm:presLayoutVars>
      </dgm:prSet>
      <dgm:spPr/>
      <dgm:t>
        <a:bodyPr/>
        <a:lstStyle/>
        <a:p>
          <a:endParaRPr lang="en-GB"/>
        </a:p>
      </dgm:t>
    </dgm:pt>
    <dgm:pt modelId="{7F0AFF94-E7B3-4C72-8CD3-FC1391F92000}" type="pres">
      <dgm:prSet presAssocID="{7774E862-218F-44B7-9389-967141166478}" presName="spacer" presStyleCnt="0"/>
      <dgm:spPr/>
    </dgm:pt>
    <dgm:pt modelId="{7B3B8B30-321A-4002-A738-7E093CC079EA}" type="pres">
      <dgm:prSet presAssocID="{AB1A6E12-1BC2-43C4-BF30-5F6ED4E72367}" presName="parentText" presStyleLbl="node1" presStyleIdx="1" presStyleCnt="3">
        <dgm:presLayoutVars>
          <dgm:chMax val="0"/>
          <dgm:bulletEnabled val="1"/>
        </dgm:presLayoutVars>
      </dgm:prSet>
      <dgm:spPr/>
      <dgm:t>
        <a:bodyPr/>
        <a:lstStyle/>
        <a:p>
          <a:endParaRPr lang="en-GB"/>
        </a:p>
      </dgm:t>
    </dgm:pt>
    <dgm:pt modelId="{24AA1774-0C0C-4A5B-88C4-3ED20925FE86}" type="pres">
      <dgm:prSet presAssocID="{BEF6CAAB-6355-4A47-9880-D75588992D10}" presName="spacer" presStyleCnt="0"/>
      <dgm:spPr/>
    </dgm:pt>
    <dgm:pt modelId="{0E4247A3-B9F6-439E-BBDA-9D82CED8F122}" type="pres">
      <dgm:prSet presAssocID="{FAF7D685-1E94-4AF5-A3F0-2EB802EE6063}" presName="parentText" presStyleLbl="node1" presStyleIdx="2" presStyleCnt="3">
        <dgm:presLayoutVars>
          <dgm:chMax val="0"/>
          <dgm:bulletEnabled val="1"/>
        </dgm:presLayoutVars>
      </dgm:prSet>
      <dgm:spPr/>
      <dgm:t>
        <a:bodyPr/>
        <a:lstStyle/>
        <a:p>
          <a:endParaRPr lang="en-GB"/>
        </a:p>
      </dgm:t>
    </dgm:pt>
  </dgm:ptLst>
  <dgm:cxnLst>
    <dgm:cxn modelId="{67A53C87-D359-4BDA-A578-AB18E5A7D22A}" srcId="{158A1226-6AAA-4128-AD23-EB7225D0FF8D}" destId="{FAF7D685-1E94-4AF5-A3F0-2EB802EE6063}" srcOrd="2" destOrd="0" parTransId="{B751FB7A-8E82-4B4A-BA17-00CFD7F15B1D}" sibTransId="{958F5B27-AA9C-46C2-956E-9D0B5A080DB0}"/>
    <dgm:cxn modelId="{0BC027E7-0556-4333-848D-751EC51C0A89}" type="presOf" srcId="{158A1226-6AAA-4128-AD23-EB7225D0FF8D}" destId="{637F78E5-3584-4C90-8BDE-8FC9F58258F7}" srcOrd="0" destOrd="0" presId="urn:microsoft.com/office/officeart/2005/8/layout/vList2"/>
    <dgm:cxn modelId="{5B4ABEE0-87D6-4353-BA8A-062E5D3C2F51}" srcId="{158A1226-6AAA-4128-AD23-EB7225D0FF8D}" destId="{AB1A6E12-1BC2-43C4-BF30-5F6ED4E72367}" srcOrd="1" destOrd="0" parTransId="{A7B9FE5C-AA0F-435D-B1A5-2B35B08A3019}" sibTransId="{BEF6CAAB-6355-4A47-9880-D75588992D10}"/>
    <dgm:cxn modelId="{E1E01655-834D-475F-BC1C-22E7D6E0B875}" type="presOf" srcId="{AEA0E54F-6A4C-4B7B-9782-84E68BC7242C}" destId="{51CA106C-EAC9-4A70-9713-5636AA3C2745}" srcOrd="0" destOrd="0" presId="urn:microsoft.com/office/officeart/2005/8/layout/vList2"/>
    <dgm:cxn modelId="{4731B833-670C-4DED-AABC-22FFD87B10FC}" type="presOf" srcId="{FAF7D685-1E94-4AF5-A3F0-2EB802EE6063}" destId="{0E4247A3-B9F6-439E-BBDA-9D82CED8F122}" srcOrd="0" destOrd="0" presId="urn:microsoft.com/office/officeart/2005/8/layout/vList2"/>
    <dgm:cxn modelId="{634F0A3A-5C98-44A7-A2AB-3CE7D875FDCC}" srcId="{158A1226-6AAA-4128-AD23-EB7225D0FF8D}" destId="{AEA0E54F-6A4C-4B7B-9782-84E68BC7242C}" srcOrd="0" destOrd="0" parTransId="{5ACF98F6-3901-4703-A54D-F0AE9C2BB767}" sibTransId="{7774E862-218F-44B7-9389-967141166478}"/>
    <dgm:cxn modelId="{BF717E02-AE2E-453D-B8B8-2F4F205F283B}" type="presOf" srcId="{AB1A6E12-1BC2-43C4-BF30-5F6ED4E72367}" destId="{7B3B8B30-321A-4002-A738-7E093CC079EA}" srcOrd="0" destOrd="0" presId="urn:microsoft.com/office/officeart/2005/8/layout/vList2"/>
    <dgm:cxn modelId="{F88C51FC-6E08-4455-8A21-F0545216F5F0}" type="presParOf" srcId="{637F78E5-3584-4C90-8BDE-8FC9F58258F7}" destId="{51CA106C-EAC9-4A70-9713-5636AA3C2745}" srcOrd="0" destOrd="0" presId="urn:microsoft.com/office/officeart/2005/8/layout/vList2"/>
    <dgm:cxn modelId="{5C4163A6-6B71-47EA-9662-BEAF2730F2BD}" type="presParOf" srcId="{637F78E5-3584-4C90-8BDE-8FC9F58258F7}" destId="{7F0AFF94-E7B3-4C72-8CD3-FC1391F92000}" srcOrd="1" destOrd="0" presId="urn:microsoft.com/office/officeart/2005/8/layout/vList2"/>
    <dgm:cxn modelId="{0021F5E2-7270-4267-B6A1-ACF49B888A9B}" type="presParOf" srcId="{637F78E5-3584-4C90-8BDE-8FC9F58258F7}" destId="{7B3B8B30-321A-4002-A738-7E093CC079EA}" srcOrd="2" destOrd="0" presId="urn:microsoft.com/office/officeart/2005/8/layout/vList2"/>
    <dgm:cxn modelId="{D6461472-FAB9-4F02-985D-C14DAC03A5A4}" type="presParOf" srcId="{637F78E5-3584-4C90-8BDE-8FC9F58258F7}" destId="{24AA1774-0C0C-4A5B-88C4-3ED20925FE86}" srcOrd="3" destOrd="0" presId="urn:microsoft.com/office/officeart/2005/8/layout/vList2"/>
    <dgm:cxn modelId="{B7E7CDFD-2AB2-4CB9-8417-9E703B89731E}" type="presParOf" srcId="{637F78E5-3584-4C90-8BDE-8FC9F58258F7}" destId="{0E4247A3-B9F6-439E-BBDA-9D82CED8F122}"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7F759-F639-42EB-9C4B-C7F3A4EEC60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2392017-EC61-49FF-AD8C-FB38A5339B27}">
      <dgm:prSet/>
      <dgm:spPr/>
      <dgm:t>
        <a:bodyPr/>
        <a:lstStyle/>
        <a:p>
          <a:r>
            <a:rPr lang="en-GB"/>
            <a:t>I worked with Wanda  to do an application for MFR Emergency Grant to give families in need a little bit of support </a:t>
          </a:r>
          <a:endParaRPr lang="en-US"/>
        </a:p>
      </dgm:t>
    </dgm:pt>
    <dgm:pt modelId="{4FFC9287-81E5-4FD0-B987-B4659C18F8E7}" type="parTrans" cxnId="{0ACF7BD7-F8D1-498A-8080-896991014309}">
      <dgm:prSet/>
      <dgm:spPr/>
      <dgm:t>
        <a:bodyPr/>
        <a:lstStyle/>
        <a:p>
          <a:endParaRPr lang="en-US"/>
        </a:p>
      </dgm:t>
    </dgm:pt>
    <dgm:pt modelId="{AB71771B-9AC6-4045-9B4F-E205C7C5754B}" type="sibTrans" cxnId="{0ACF7BD7-F8D1-498A-8080-896991014309}">
      <dgm:prSet/>
      <dgm:spPr/>
      <dgm:t>
        <a:bodyPr/>
        <a:lstStyle/>
        <a:p>
          <a:endParaRPr lang="en-US"/>
        </a:p>
      </dgm:t>
    </dgm:pt>
    <dgm:pt modelId="{7696CEB6-0B8D-49C9-AC00-DCFB2B3B7463}">
      <dgm:prSet/>
      <dgm:spPr/>
      <dgm:t>
        <a:bodyPr/>
        <a:lstStyle/>
        <a:p>
          <a:r>
            <a:rPr lang="en-GB"/>
            <a:t>This application was successful</a:t>
          </a:r>
          <a:endParaRPr lang="en-US"/>
        </a:p>
      </dgm:t>
    </dgm:pt>
    <dgm:pt modelId="{FD04D7BE-9F66-422E-8F21-4772297B11F2}" type="parTrans" cxnId="{E39C1E75-7FA0-4F5B-BD71-61EB0C8F8E4E}">
      <dgm:prSet/>
      <dgm:spPr/>
      <dgm:t>
        <a:bodyPr/>
        <a:lstStyle/>
        <a:p>
          <a:endParaRPr lang="en-US"/>
        </a:p>
      </dgm:t>
    </dgm:pt>
    <dgm:pt modelId="{01BB0763-C5B0-4461-A6B4-61D26EF974D7}" type="sibTrans" cxnId="{E39C1E75-7FA0-4F5B-BD71-61EB0C8F8E4E}">
      <dgm:prSet/>
      <dgm:spPr/>
      <dgm:t>
        <a:bodyPr/>
        <a:lstStyle/>
        <a:p>
          <a:endParaRPr lang="en-US"/>
        </a:p>
      </dgm:t>
    </dgm:pt>
    <dgm:pt modelId="{5981AB79-CBDE-43B0-B2E3-1D61AC05A81D}">
      <dgm:prSet/>
      <dgm:spPr/>
      <dgm:t>
        <a:bodyPr/>
        <a:lstStyle/>
        <a:p>
          <a:r>
            <a:rPr lang="en-GB"/>
            <a:t>22 young people benefited for this  </a:t>
          </a:r>
          <a:endParaRPr lang="en-US"/>
        </a:p>
      </dgm:t>
    </dgm:pt>
    <dgm:pt modelId="{384D794C-050D-4214-83A4-DE25EBAEE3B8}" type="parTrans" cxnId="{A31CF1A1-2CDF-47D6-AAC2-1DBABAF25ABE}">
      <dgm:prSet/>
      <dgm:spPr/>
      <dgm:t>
        <a:bodyPr/>
        <a:lstStyle/>
        <a:p>
          <a:endParaRPr lang="en-US"/>
        </a:p>
      </dgm:t>
    </dgm:pt>
    <dgm:pt modelId="{278FCDAF-1CDD-4312-B1A1-47D041863189}" type="sibTrans" cxnId="{A31CF1A1-2CDF-47D6-AAC2-1DBABAF25ABE}">
      <dgm:prSet/>
      <dgm:spPr/>
      <dgm:t>
        <a:bodyPr/>
        <a:lstStyle/>
        <a:p>
          <a:endParaRPr lang="en-US"/>
        </a:p>
      </dgm:t>
    </dgm:pt>
    <dgm:pt modelId="{BDBD6696-B082-4E9C-9B4C-4C7B8FAD1008}">
      <dgm:prSet/>
      <dgm:spPr/>
      <dgm:t>
        <a:bodyPr/>
        <a:lstStyle/>
        <a:p>
          <a:r>
            <a:rPr lang="en-GB" dirty="0"/>
            <a:t>The families were given Tesco vouchers &amp; Electric vouchers </a:t>
          </a:r>
        </a:p>
        <a:p>
          <a:r>
            <a:rPr lang="en-GB" dirty="0"/>
            <a:t>Amount of Money Granted - £2200</a:t>
          </a:r>
          <a:endParaRPr lang="en-US" dirty="0"/>
        </a:p>
      </dgm:t>
    </dgm:pt>
    <dgm:pt modelId="{B108E70A-8F53-40BA-84CA-1D69B3374B37}" type="parTrans" cxnId="{D4758429-62A2-44FF-9D20-176E3DE7515D}">
      <dgm:prSet/>
      <dgm:spPr/>
      <dgm:t>
        <a:bodyPr/>
        <a:lstStyle/>
        <a:p>
          <a:endParaRPr lang="en-US"/>
        </a:p>
      </dgm:t>
    </dgm:pt>
    <dgm:pt modelId="{B45273D5-9246-46E3-81EB-9D7BB0A40512}" type="sibTrans" cxnId="{D4758429-62A2-44FF-9D20-176E3DE7515D}">
      <dgm:prSet/>
      <dgm:spPr/>
      <dgm:t>
        <a:bodyPr/>
        <a:lstStyle/>
        <a:p>
          <a:endParaRPr lang="en-US"/>
        </a:p>
      </dgm:t>
    </dgm:pt>
    <dgm:pt modelId="{B4485311-6BB1-4397-84F7-C3C284D2CFF8}" type="pres">
      <dgm:prSet presAssocID="{0AF7F759-F639-42EB-9C4B-C7F3A4EEC606}" presName="linear" presStyleCnt="0">
        <dgm:presLayoutVars>
          <dgm:animLvl val="lvl"/>
          <dgm:resizeHandles val="exact"/>
        </dgm:presLayoutVars>
      </dgm:prSet>
      <dgm:spPr/>
      <dgm:t>
        <a:bodyPr/>
        <a:lstStyle/>
        <a:p>
          <a:endParaRPr lang="en-GB"/>
        </a:p>
      </dgm:t>
    </dgm:pt>
    <dgm:pt modelId="{2CF38426-044F-42F8-8DB1-04C57C7075FD}" type="pres">
      <dgm:prSet presAssocID="{F2392017-EC61-49FF-AD8C-FB38A5339B27}" presName="parentText" presStyleLbl="node1" presStyleIdx="0" presStyleCnt="4">
        <dgm:presLayoutVars>
          <dgm:chMax val="0"/>
          <dgm:bulletEnabled val="1"/>
        </dgm:presLayoutVars>
      </dgm:prSet>
      <dgm:spPr/>
      <dgm:t>
        <a:bodyPr/>
        <a:lstStyle/>
        <a:p>
          <a:endParaRPr lang="en-GB"/>
        </a:p>
      </dgm:t>
    </dgm:pt>
    <dgm:pt modelId="{338E8FBC-B787-4AA4-AC90-0F288030184E}" type="pres">
      <dgm:prSet presAssocID="{AB71771B-9AC6-4045-9B4F-E205C7C5754B}" presName="spacer" presStyleCnt="0"/>
      <dgm:spPr/>
    </dgm:pt>
    <dgm:pt modelId="{09ABA603-4D29-435B-9F44-8438806B228A}" type="pres">
      <dgm:prSet presAssocID="{7696CEB6-0B8D-49C9-AC00-DCFB2B3B7463}" presName="parentText" presStyleLbl="node1" presStyleIdx="1" presStyleCnt="4">
        <dgm:presLayoutVars>
          <dgm:chMax val="0"/>
          <dgm:bulletEnabled val="1"/>
        </dgm:presLayoutVars>
      </dgm:prSet>
      <dgm:spPr/>
      <dgm:t>
        <a:bodyPr/>
        <a:lstStyle/>
        <a:p>
          <a:endParaRPr lang="en-GB"/>
        </a:p>
      </dgm:t>
    </dgm:pt>
    <dgm:pt modelId="{7711E897-BC4B-43D3-A8AA-8A20102A217D}" type="pres">
      <dgm:prSet presAssocID="{01BB0763-C5B0-4461-A6B4-61D26EF974D7}" presName="spacer" presStyleCnt="0"/>
      <dgm:spPr/>
    </dgm:pt>
    <dgm:pt modelId="{790FA9E5-ADBE-470B-B3A2-AFDA9CF23CDD}" type="pres">
      <dgm:prSet presAssocID="{5981AB79-CBDE-43B0-B2E3-1D61AC05A81D}" presName="parentText" presStyleLbl="node1" presStyleIdx="2" presStyleCnt="4">
        <dgm:presLayoutVars>
          <dgm:chMax val="0"/>
          <dgm:bulletEnabled val="1"/>
        </dgm:presLayoutVars>
      </dgm:prSet>
      <dgm:spPr/>
      <dgm:t>
        <a:bodyPr/>
        <a:lstStyle/>
        <a:p>
          <a:endParaRPr lang="en-GB"/>
        </a:p>
      </dgm:t>
    </dgm:pt>
    <dgm:pt modelId="{A9F0A19E-E4D4-47F7-99CA-085805356ED6}" type="pres">
      <dgm:prSet presAssocID="{278FCDAF-1CDD-4312-B1A1-47D041863189}" presName="spacer" presStyleCnt="0"/>
      <dgm:spPr/>
    </dgm:pt>
    <dgm:pt modelId="{F5BFDB46-F665-42F1-BA91-7FC59B7CC639}" type="pres">
      <dgm:prSet presAssocID="{BDBD6696-B082-4E9C-9B4C-4C7B8FAD1008}" presName="parentText" presStyleLbl="node1" presStyleIdx="3" presStyleCnt="4">
        <dgm:presLayoutVars>
          <dgm:chMax val="0"/>
          <dgm:bulletEnabled val="1"/>
        </dgm:presLayoutVars>
      </dgm:prSet>
      <dgm:spPr/>
      <dgm:t>
        <a:bodyPr/>
        <a:lstStyle/>
        <a:p>
          <a:endParaRPr lang="en-GB"/>
        </a:p>
      </dgm:t>
    </dgm:pt>
  </dgm:ptLst>
  <dgm:cxnLst>
    <dgm:cxn modelId="{0ACF7BD7-F8D1-498A-8080-896991014309}" srcId="{0AF7F759-F639-42EB-9C4B-C7F3A4EEC606}" destId="{F2392017-EC61-49FF-AD8C-FB38A5339B27}" srcOrd="0" destOrd="0" parTransId="{4FFC9287-81E5-4FD0-B987-B4659C18F8E7}" sibTransId="{AB71771B-9AC6-4045-9B4F-E205C7C5754B}"/>
    <dgm:cxn modelId="{520F5EB4-EAF7-472F-A9D2-A3AAEE04264C}" type="presOf" srcId="{BDBD6696-B082-4E9C-9B4C-4C7B8FAD1008}" destId="{F5BFDB46-F665-42F1-BA91-7FC59B7CC639}" srcOrd="0" destOrd="0" presId="urn:microsoft.com/office/officeart/2005/8/layout/vList2"/>
    <dgm:cxn modelId="{E39C1E75-7FA0-4F5B-BD71-61EB0C8F8E4E}" srcId="{0AF7F759-F639-42EB-9C4B-C7F3A4EEC606}" destId="{7696CEB6-0B8D-49C9-AC00-DCFB2B3B7463}" srcOrd="1" destOrd="0" parTransId="{FD04D7BE-9F66-422E-8F21-4772297B11F2}" sibTransId="{01BB0763-C5B0-4461-A6B4-61D26EF974D7}"/>
    <dgm:cxn modelId="{D4758429-62A2-44FF-9D20-176E3DE7515D}" srcId="{0AF7F759-F639-42EB-9C4B-C7F3A4EEC606}" destId="{BDBD6696-B082-4E9C-9B4C-4C7B8FAD1008}" srcOrd="3" destOrd="0" parTransId="{B108E70A-8F53-40BA-84CA-1D69B3374B37}" sibTransId="{B45273D5-9246-46E3-81EB-9D7BB0A40512}"/>
    <dgm:cxn modelId="{757B5883-FC2D-4C76-A5AC-041F7908896D}" type="presOf" srcId="{0AF7F759-F639-42EB-9C4B-C7F3A4EEC606}" destId="{B4485311-6BB1-4397-84F7-C3C284D2CFF8}" srcOrd="0" destOrd="0" presId="urn:microsoft.com/office/officeart/2005/8/layout/vList2"/>
    <dgm:cxn modelId="{ADBBBF95-197A-48DB-A811-B811FCCACB96}" type="presOf" srcId="{7696CEB6-0B8D-49C9-AC00-DCFB2B3B7463}" destId="{09ABA603-4D29-435B-9F44-8438806B228A}" srcOrd="0" destOrd="0" presId="urn:microsoft.com/office/officeart/2005/8/layout/vList2"/>
    <dgm:cxn modelId="{9ABFA2FE-27C4-4DD0-B2F4-1203B8DB4566}" type="presOf" srcId="{F2392017-EC61-49FF-AD8C-FB38A5339B27}" destId="{2CF38426-044F-42F8-8DB1-04C57C7075FD}" srcOrd="0" destOrd="0" presId="urn:microsoft.com/office/officeart/2005/8/layout/vList2"/>
    <dgm:cxn modelId="{A31CF1A1-2CDF-47D6-AAC2-1DBABAF25ABE}" srcId="{0AF7F759-F639-42EB-9C4B-C7F3A4EEC606}" destId="{5981AB79-CBDE-43B0-B2E3-1D61AC05A81D}" srcOrd="2" destOrd="0" parTransId="{384D794C-050D-4214-83A4-DE25EBAEE3B8}" sibTransId="{278FCDAF-1CDD-4312-B1A1-47D041863189}"/>
    <dgm:cxn modelId="{E0A3FF86-8722-403C-BC53-E6D0DC573D9B}" type="presOf" srcId="{5981AB79-CBDE-43B0-B2E3-1D61AC05A81D}" destId="{790FA9E5-ADBE-470B-B3A2-AFDA9CF23CDD}" srcOrd="0" destOrd="0" presId="urn:microsoft.com/office/officeart/2005/8/layout/vList2"/>
    <dgm:cxn modelId="{FA2275E6-57C2-4E1C-9CD7-6257293EB124}" type="presParOf" srcId="{B4485311-6BB1-4397-84F7-C3C284D2CFF8}" destId="{2CF38426-044F-42F8-8DB1-04C57C7075FD}" srcOrd="0" destOrd="0" presId="urn:microsoft.com/office/officeart/2005/8/layout/vList2"/>
    <dgm:cxn modelId="{4368CD01-AA5D-480C-BA2A-28E62C4D9C5E}" type="presParOf" srcId="{B4485311-6BB1-4397-84F7-C3C284D2CFF8}" destId="{338E8FBC-B787-4AA4-AC90-0F288030184E}" srcOrd="1" destOrd="0" presId="urn:microsoft.com/office/officeart/2005/8/layout/vList2"/>
    <dgm:cxn modelId="{1ECFBBEB-FB41-455F-986D-E6DA8D1B337A}" type="presParOf" srcId="{B4485311-6BB1-4397-84F7-C3C284D2CFF8}" destId="{09ABA603-4D29-435B-9F44-8438806B228A}" srcOrd="2" destOrd="0" presId="urn:microsoft.com/office/officeart/2005/8/layout/vList2"/>
    <dgm:cxn modelId="{46C18428-C2C3-4532-BCD1-1585A9300B31}" type="presParOf" srcId="{B4485311-6BB1-4397-84F7-C3C284D2CFF8}" destId="{7711E897-BC4B-43D3-A8AA-8A20102A217D}" srcOrd="3" destOrd="0" presId="urn:microsoft.com/office/officeart/2005/8/layout/vList2"/>
    <dgm:cxn modelId="{DE8AF8CF-024B-415A-987B-371C1799E239}" type="presParOf" srcId="{B4485311-6BB1-4397-84F7-C3C284D2CFF8}" destId="{790FA9E5-ADBE-470B-B3A2-AFDA9CF23CDD}" srcOrd="4" destOrd="0" presId="urn:microsoft.com/office/officeart/2005/8/layout/vList2"/>
    <dgm:cxn modelId="{F9FCD617-938A-4EC2-AE76-46346072BC9E}" type="presParOf" srcId="{B4485311-6BB1-4397-84F7-C3C284D2CFF8}" destId="{A9F0A19E-E4D4-47F7-99CA-085805356ED6}" srcOrd="5" destOrd="0" presId="urn:microsoft.com/office/officeart/2005/8/layout/vList2"/>
    <dgm:cxn modelId="{42BA7225-CDDA-45BE-8816-F10FE71F9DF8}" type="presParOf" srcId="{B4485311-6BB1-4397-84F7-C3C284D2CFF8}" destId="{F5BFDB46-F665-42F1-BA91-7FC59B7CC639}"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BB37E6-52E1-499A-8934-BD8178744BF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D2B0EB4-B96F-4DC9-BE11-FFF8038C3A9F}">
      <dgm:prSet/>
      <dgm:spPr/>
      <dgm:t>
        <a:bodyPr/>
        <a:lstStyle/>
        <a:p>
          <a:r>
            <a:rPr lang="en-GB"/>
            <a:t>I have continued to plan the summer programme – I am waiting for a number of providers to come back to me with a definite answer, as they are not able to commit for a number of reasons. A couple providers need to ensure they have the staff to deliver activities, also some providers need to come and do a site visit to do a risk assessment.</a:t>
          </a:r>
          <a:endParaRPr lang="en-US"/>
        </a:p>
      </dgm:t>
    </dgm:pt>
    <dgm:pt modelId="{F7B1EA99-AB0B-46C0-AE26-A55CFC8660E5}" type="parTrans" cxnId="{2C32B34F-B81B-4D3C-BF94-6017F40021CE}">
      <dgm:prSet/>
      <dgm:spPr/>
      <dgm:t>
        <a:bodyPr/>
        <a:lstStyle/>
        <a:p>
          <a:endParaRPr lang="en-US"/>
        </a:p>
      </dgm:t>
    </dgm:pt>
    <dgm:pt modelId="{12CE9F59-FDC2-4918-B529-9615467D2CD3}" type="sibTrans" cxnId="{2C32B34F-B81B-4D3C-BF94-6017F40021CE}">
      <dgm:prSet/>
      <dgm:spPr/>
      <dgm:t>
        <a:bodyPr/>
        <a:lstStyle/>
        <a:p>
          <a:endParaRPr lang="en-US"/>
        </a:p>
      </dgm:t>
    </dgm:pt>
    <dgm:pt modelId="{86540640-3DE2-4F6A-A814-9C78BC40EDFD}">
      <dgm:prSet/>
      <dgm:spPr/>
      <dgm:t>
        <a:bodyPr/>
        <a:lstStyle/>
        <a:p>
          <a:r>
            <a:rPr lang="en-GB"/>
            <a:t>I have been in contact with the primary school to discuss going forward and what I can do to support them during the spring term. </a:t>
          </a:r>
          <a:endParaRPr lang="en-US"/>
        </a:p>
      </dgm:t>
    </dgm:pt>
    <dgm:pt modelId="{5A5D9EB6-D35A-4F27-B86C-8565745D571D}" type="parTrans" cxnId="{5860E17B-F110-4EED-9D61-BB02F5582713}">
      <dgm:prSet/>
      <dgm:spPr/>
      <dgm:t>
        <a:bodyPr/>
        <a:lstStyle/>
        <a:p>
          <a:endParaRPr lang="en-US"/>
        </a:p>
      </dgm:t>
    </dgm:pt>
    <dgm:pt modelId="{7F61A0BF-2EDB-42DA-953C-C351AE328B1D}" type="sibTrans" cxnId="{5860E17B-F110-4EED-9D61-BB02F5582713}">
      <dgm:prSet/>
      <dgm:spPr/>
      <dgm:t>
        <a:bodyPr/>
        <a:lstStyle/>
        <a:p>
          <a:endParaRPr lang="en-US"/>
        </a:p>
      </dgm:t>
    </dgm:pt>
    <dgm:pt modelId="{39F79112-5E80-4320-B476-D02B5F49057B}" type="pres">
      <dgm:prSet presAssocID="{B4BB37E6-52E1-499A-8934-BD8178744BFB}" presName="linear" presStyleCnt="0">
        <dgm:presLayoutVars>
          <dgm:animLvl val="lvl"/>
          <dgm:resizeHandles val="exact"/>
        </dgm:presLayoutVars>
      </dgm:prSet>
      <dgm:spPr/>
      <dgm:t>
        <a:bodyPr/>
        <a:lstStyle/>
        <a:p>
          <a:endParaRPr lang="en-GB"/>
        </a:p>
      </dgm:t>
    </dgm:pt>
    <dgm:pt modelId="{579675C7-26A3-4A0C-95CC-70F9556B5BFA}" type="pres">
      <dgm:prSet presAssocID="{2D2B0EB4-B96F-4DC9-BE11-FFF8038C3A9F}" presName="parentText" presStyleLbl="node1" presStyleIdx="0" presStyleCnt="2">
        <dgm:presLayoutVars>
          <dgm:chMax val="0"/>
          <dgm:bulletEnabled val="1"/>
        </dgm:presLayoutVars>
      </dgm:prSet>
      <dgm:spPr/>
      <dgm:t>
        <a:bodyPr/>
        <a:lstStyle/>
        <a:p>
          <a:endParaRPr lang="en-GB"/>
        </a:p>
      </dgm:t>
    </dgm:pt>
    <dgm:pt modelId="{08D430FC-5D45-488B-970D-02F7F141659D}" type="pres">
      <dgm:prSet presAssocID="{12CE9F59-FDC2-4918-B529-9615467D2CD3}" presName="spacer" presStyleCnt="0"/>
      <dgm:spPr/>
    </dgm:pt>
    <dgm:pt modelId="{01713032-7DAB-4274-86BB-B35A3940A10A}" type="pres">
      <dgm:prSet presAssocID="{86540640-3DE2-4F6A-A814-9C78BC40EDFD}" presName="parentText" presStyleLbl="node1" presStyleIdx="1" presStyleCnt="2">
        <dgm:presLayoutVars>
          <dgm:chMax val="0"/>
          <dgm:bulletEnabled val="1"/>
        </dgm:presLayoutVars>
      </dgm:prSet>
      <dgm:spPr/>
      <dgm:t>
        <a:bodyPr/>
        <a:lstStyle/>
        <a:p>
          <a:endParaRPr lang="en-GB"/>
        </a:p>
      </dgm:t>
    </dgm:pt>
  </dgm:ptLst>
  <dgm:cxnLst>
    <dgm:cxn modelId="{2C32B34F-B81B-4D3C-BF94-6017F40021CE}" srcId="{B4BB37E6-52E1-499A-8934-BD8178744BFB}" destId="{2D2B0EB4-B96F-4DC9-BE11-FFF8038C3A9F}" srcOrd="0" destOrd="0" parTransId="{F7B1EA99-AB0B-46C0-AE26-A55CFC8660E5}" sibTransId="{12CE9F59-FDC2-4918-B529-9615467D2CD3}"/>
    <dgm:cxn modelId="{5860E17B-F110-4EED-9D61-BB02F5582713}" srcId="{B4BB37E6-52E1-499A-8934-BD8178744BFB}" destId="{86540640-3DE2-4F6A-A814-9C78BC40EDFD}" srcOrd="1" destOrd="0" parTransId="{5A5D9EB6-D35A-4F27-B86C-8565745D571D}" sibTransId="{7F61A0BF-2EDB-42DA-953C-C351AE328B1D}"/>
    <dgm:cxn modelId="{04DE5613-D355-490C-B6AB-B129B87EE6F2}" type="presOf" srcId="{B4BB37E6-52E1-499A-8934-BD8178744BFB}" destId="{39F79112-5E80-4320-B476-D02B5F49057B}" srcOrd="0" destOrd="0" presId="urn:microsoft.com/office/officeart/2005/8/layout/vList2"/>
    <dgm:cxn modelId="{65108E7D-BD7B-42BA-9D62-23D23952DE9C}" type="presOf" srcId="{2D2B0EB4-B96F-4DC9-BE11-FFF8038C3A9F}" destId="{579675C7-26A3-4A0C-95CC-70F9556B5BFA}" srcOrd="0" destOrd="0" presId="urn:microsoft.com/office/officeart/2005/8/layout/vList2"/>
    <dgm:cxn modelId="{B5DC4DED-7F9D-41ED-992E-DD3F83649A04}" type="presOf" srcId="{86540640-3DE2-4F6A-A814-9C78BC40EDFD}" destId="{01713032-7DAB-4274-86BB-B35A3940A10A}" srcOrd="0" destOrd="0" presId="urn:microsoft.com/office/officeart/2005/8/layout/vList2"/>
    <dgm:cxn modelId="{7E910705-185E-4BE8-A90A-FFF57BB8ACB3}" type="presParOf" srcId="{39F79112-5E80-4320-B476-D02B5F49057B}" destId="{579675C7-26A3-4A0C-95CC-70F9556B5BFA}" srcOrd="0" destOrd="0" presId="urn:microsoft.com/office/officeart/2005/8/layout/vList2"/>
    <dgm:cxn modelId="{79A98414-4E77-4559-B7C0-66363B362555}" type="presParOf" srcId="{39F79112-5E80-4320-B476-D02B5F49057B}" destId="{08D430FC-5D45-488B-970D-02F7F141659D}" srcOrd="1" destOrd="0" presId="urn:microsoft.com/office/officeart/2005/8/layout/vList2"/>
    <dgm:cxn modelId="{C298A762-2F86-4AD0-91EB-8C8997871D93}" type="presParOf" srcId="{39F79112-5E80-4320-B476-D02B5F49057B}" destId="{01713032-7DAB-4274-86BB-B35A3940A10A}"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F901A4-4FCF-4354-B3EA-98AD4AE8A62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CE27AE2-943A-4586-A3A2-69DAB154DE99}">
      <dgm:prSet/>
      <dgm:spPr/>
      <dgm:t>
        <a:bodyPr/>
        <a:lstStyle/>
        <a:p>
          <a:r>
            <a:rPr lang="en-GB"/>
            <a:t>Myself and Wanda attended a meeting with Maureen Cusick – Tenants Participation Officer with The Highland Council to discuss the possibility to take part in the Junior Warden Scheme – </a:t>
          </a:r>
          <a:endParaRPr lang="en-US"/>
        </a:p>
      </dgm:t>
    </dgm:pt>
    <dgm:pt modelId="{FC4915AB-9376-4192-B52F-494D05797B4A}" type="parTrans" cxnId="{9ADDF5D0-A434-405C-80D1-711263EF6778}">
      <dgm:prSet/>
      <dgm:spPr/>
      <dgm:t>
        <a:bodyPr/>
        <a:lstStyle/>
        <a:p>
          <a:endParaRPr lang="en-US"/>
        </a:p>
      </dgm:t>
    </dgm:pt>
    <dgm:pt modelId="{037B8B4B-C87C-4639-82A3-9C590762E2BA}" type="sibTrans" cxnId="{9ADDF5D0-A434-405C-80D1-711263EF6778}">
      <dgm:prSet/>
      <dgm:spPr/>
      <dgm:t>
        <a:bodyPr/>
        <a:lstStyle/>
        <a:p>
          <a:endParaRPr lang="en-US"/>
        </a:p>
      </dgm:t>
    </dgm:pt>
    <dgm:pt modelId="{4E50B34B-706F-4AAF-BB9C-62816AAB148F}">
      <dgm:prSet/>
      <dgm:spPr/>
      <dgm:t>
        <a:bodyPr/>
        <a:lstStyle/>
        <a:p>
          <a:r>
            <a:rPr lang="en-GB"/>
            <a:t>Maureen explained about the scheme - The Junior Warden Scheme aims to provide an alternative and creative way to engage with young people and community groups, promote positive behaviour and encourage active involvement in the local community. The scheme aims to support young people to make a difference where they live and remove barriers to participation</a:t>
          </a:r>
          <a:endParaRPr lang="en-US"/>
        </a:p>
      </dgm:t>
    </dgm:pt>
    <dgm:pt modelId="{65231BD9-BFC6-4558-91CA-5F330DCD88F7}" type="parTrans" cxnId="{BBB34D42-7C59-4FC1-883C-68F2B949F23A}">
      <dgm:prSet/>
      <dgm:spPr/>
      <dgm:t>
        <a:bodyPr/>
        <a:lstStyle/>
        <a:p>
          <a:endParaRPr lang="en-US"/>
        </a:p>
      </dgm:t>
    </dgm:pt>
    <dgm:pt modelId="{A4A7FBCA-9E9B-47DD-B100-2C49E867202C}" type="sibTrans" cxnId="{BBB34D42-7C59-4FC1-883C-68F2B949F23A}">
      <dgm:prSet/>
      <dgm:spPr/>
      <dgm:t>
        <a:bodyPr/>
        <a:lstStyle/>
        <a:p>
          <a:endParaRPr lang="en-US"/>
        </a:p>
      </dgm:t>
    </dgm:pt>
    <dgm:pt modelId="{F27ED175-AFA7-4AC5-AD3C-AD94D149B681}">
      <dgm:prSet/>
      <dgm:spPr/>
      <dgm:t>
        <a:bodyPr/>
        <a:lstStyle/>
        <a:p>
          <a:r>
            <a:rPr lang="en-GB"/>
            <a:t>We have arranged a meeting for the 4</a:t>
          </a:r>
          <a:r>
            <a:rPr lang="en-GB" baseline="30000"/>
            <a:t>th</a:t>
          </a:r>
          <a:r>
            <a:rPr lang="en-GB"/>
            <a:t> May to discuss in more detail and have a look around the town.</a:t>
          </a:r>
          <a:endParaRPr lang="en-US"/>
        </a:p>
      </dgm:t>
    </dgm:pt>
    <dgm:pt modelId="{9777895E-F427-4E16-8517-FEE9C1C9FE2C}" type="parTrans" cxnId="{0CEA3B28-95D3-4776-BB41-D50369E0B8F8}">
      <dgm:prSet/>
      <dgm:spPr/>
      <dgm:t>
        <a:bodyPr/>
        <a:lstStyle/>
        <a:p>
          <a:endParaRPr lang="en-US"/>
        </a:p>
      </dgm:t>
    </dgm:pt>
    <dgm:pt modelId="{ADD6244F-88A0-48EB-A01B-3CE85F473481}" type="sibTrans" cxnId="{0CEA3B28-95D3-4776-BB41-D50369E0B8F8}">
      <dgm:prSet/>
      <dgm:spPr/>
      <dgm:t>
        <a:bodyPr/>
        <a:lstStyle/>
        <a:p>
          <a:endParaRPr lang="en-US"/>
        </a:p>
      </dgm:t>
    </dgm:pt>
    <dgm:pt modelId="{CACD31A9-9A43-4D63-81CD-39E9B53F1AB1}">
      <dgm:prSet/>
      <dgm:spPr/>
      <dgm:t>
        <a:bodyPr/>
        <a:lstStyle/>
        <a:p>
          <a:r>
            <a:rPr lang="en-GB"/>
            <a:t>Can give more information about this if needed.</a:t>
          </a:r>
          <a:endParaRPr lang="en-US"/>
        </a:p>
      </dgm:t>
    </dgm:pt>
    <dgm:pt modelId="{56B2CC82-6C91-4AED-AB3E-4837BB40FC05}" type="parTrans" cxnId="{B3146A5F-430A-4123-93A8-7DC83A0689F3}">
      <dgm:prSet/>
      <dgm:spPr/>
      <dgm:t>
        <a:bodyPr/>
        <a:lstStyle/>
        <a:p>
          <a:endParaRPr lang="en-US"/>
        </a:p>
      </dgm:t>
    </dgm:pt>
    <dgm:pt modelId="{EAE74D35-17E5-497B-9DA8-167CB1289075}" type="sibTrans" cxnId="{B3146A5F-430A-4123-93A8-7DC83A0689F3}">
      <dgm:prSet/>
      <dgm:spPr/>
      <dgm:t>
        <a:bodyPr/>
        <a:lstStyle/>
        <a:p>
          <a:endParaRPr lang="en-US"/>
        </a:p>
      </dgm:t>
    </dgm:pt>
    <dgm:pt modelId="{F4BE1F76-EDEF-45DF-96F0-CFEB85BF03F6}" type="pres">
      <dgm:prSet presAssocID="{9AF901A4-4FCF-4354-B3EA-98AD4AE8A620}" presName="linear" presStyleCnt="0">
        <dgm:presLayoutVars>
          <dgm:animLvl val="lvl"/>
          <dgm:resizeHandles val="exact"/>
        </dgm:presLayoutVars>
      </dgm:prSet>
      <dgm:spPr/>
      <dgm:t>
        <a:bodyPr/>
        <a:lstStyle/>
        <a:p>
          <a:endParaRPr lang="en-GB"/>
        </a:p>
      </dgm:t>
    </dgm:pt>
    <dgm:pt modelId="{3D56D641-2315-4BCD-B493-40626AA89379}" type="pres">
      <dgm:prSet presAssocID="{8CE27AE2-943A-4586-A3A2-69DAB154DE99}" presName="parentText" presStyleLbl="node1" presStyleIdx="0" presStyleCnt="4">
        <dgm:presLayoutVars>
          <dgm:chMax val="0"/>
          <dgm:bulletEnabled val="1"/>
        </dgm:presLayoutVars>
      </dgm:prSet>
      <dgm:spPr/>
      <dgm:t>
        <a:bodyPr/>
        <a:lstStyle/>
        <a:p>
          <a:endParaRPr lang="en-GB"/>
        </a:p>
      </dgm:t>
    </dgm:pt>
    <dgm:pt modelId="{B1EB6EBC-754B-4D3B-A4B8-95EA035B3098}" type="pres">
      <dgm:prSet presAssocID="{037B8B4B-C87C-4639-82A3-9C590762E2BA}" presName="spacer" presStyleCnt="0"/>
      <dgm:spPr/>
    </dgm:pt>
    <dgm:pt modelId="{7841EFA0-5F9B-4962-A120-FBEBFCDD8515}" type="pres">
      <dgm:prSet presAssocID="{4E50B34B-706F-4AAF-BB9C-62816AAB148F}" presName="parentText" presStyleLbl="node1" presStyleIdx="1" presStyleCnt="4">
        <dgm:presLayoutVars>
          <dgm:chMax val="0"/>
          <dgm:bulletEnabled val="1"/>
        </dgm:presLayoutVars>
      </dgm:prSet>
      <dgm:spPr/>
      <dgm:t>
        <a:bodyPr/>
        <a:lstStyle/>
        <a:p>
          <a:endParaRPr lang="en-GB"/>
        </a:p>
      </dgm:t>
    </dgm:pt>
    <dgm:pt modelId="{48AE4DB7-9162-4241-8ABF-315D4EFB6F92}" type="pres">
      <dgm:prSet presAssocID="{A4A7FBCA-9E9B-47DD-B100-2C49E867202C}" presName="spacer" presStyleCnt="0"/>
      <dgm:spPr/>
    </dgm:pt>
    <dgm:pt modelId="{5CC03C49-0FE8-4E11-AC2E-453B0674CA26}" type="pres">
      <dgm:prSet presAssocID="{F27ED175-AFA7-4AC5-AD3C-AD94D149B681}" presName="parentText" presStyleLbl="node1" presStyleIdx="2" presStyleCnt="4">
        <dgm:presLayoutVars>
          <dgm:chMax val="0"/>
          <dgm:bulletEnabled val="1"/>
        </dgm:presLayoutVars>
      </dgm:prSet>
      <dgm:spPr/>
      <dgm:t>
        <a:bodyPr/>
        <a:lstStyle/>
        <a:p>
          <a:endParaRPr lang="en-GB"/>
        </a:p>
      </dgm:t>
    </dgm:pt>
    <dgm:pt modelId="{101C04B9-B19A-4137-A610-CE960F1823BF}" type="pres">
      <dgm:prSet presAssocID="{ADD6244F-88A0-48EB-A01B-3CE85F473481}" presName="spacer" presStyleCnt="0"/>
      <dgm:spPr/>
    </dgm:pt>
    <dgm:pt modelId="{CE4FAEFF-2201-4B60-BFA7-0765E80F5FEB}" type="pres">
      <dgm:prSet presAssocID="{CACD31A9-9A43-4D63-81CD-39E9B53F1AB1}" presName="parentText" presStyleLbl="node1" presStyleIdx="3" presStyleCnt="4">
        <dgm:presLayoutVars>
          <dgm:chMax val="0"/>
          <dgm:bulletEnabled val="1"/>
        </dgm:presLayoutVars>
      </dgm:prSet>
      <dgm:spPr/>
      <dgm:t>
        <a:bodyPr/>
        <a:lstStyle/>
        <a:p>
          <a:endParaRPr lang="en-GB"/>
        </a:p>
      </dgm:t>
    </dgm:pt>
  </dgm:ptLst>
  <dgm:cxnLst>
    <dgm:cxn modelId="{3D01D2C7-5BB3-42C6-94F9-9193DAF30610}" type="presOf" srcId="{8CE27AE2-943A-4586-A3A2-69DAB154DE99}" destId="{3D56D641-2315-4BCD-B493-40626AA89379}" srcOrd="0" destOrd="0" presId="urn:microsoft.com/office/officeart/2005/8/layout/vList2"/>
    <dgm:cxn modelId="{334D3EFC-4D8B-47E4-A2A8-F09711262B69}" type="presOf" srcId="{4E50B34B-706F-4AAF-BB9C-62816AAB148F}" destId="{7841EFA0-5F9B-4962-A120-FBEBFCDD8515}" srcOrd="0" destOrd="0" presId="urn:microsoft.com/office/officeart/2005/8/layout/vList2"/>
    <dgm:cxn modelId="{0CEA3B28-95D3-4776-BB41-D50369E0B8F8}" srcId="{9AF901A4-4FCF-4354-B3EA-98AD4AE8A620}" destId="{F27ED175-AFA7-4AC5-AD3C-AD94D149B681}" srcOrd="2" destOrd="0" parTransId="{9777895E-F427-4E16-8517-FEE9C1C9FE2C}" sibTransId="{ADD6244F-88A0-48EB-A01B-3CE85F473481}"/>
    <dgm:cxn modelId="{A547CD71-3FF9-47A6-B6EC-72ADE24B18F0}" type="presOf" srcId="{9AF901A4-4FCF-4354-B3EA-98AD4AE8A620}" destId="{F4BE1F76-EDEF-45DF-96F0-CFEB85BF03F6}" srcOrd="0" destOrd="0" presId="urn:microsoft.com/office/officeart/2005/8/layout/vList2"/>
    <dgm:cxn modelId="{9ADDF5D0-A434-405C-80D1-711263EF6778}" srcId="{9AF901A4-4FCF-4354-B3EA-98AD4AE8A620}" destId="{8CE27AE2-943A-4586-A3A2-69DAB154DE99}" srcOrd="0" destOrd="0" parTransId="{FC4915AB-9376-4192-B52F-494D05797B4A}" sibTransId="{037B8B4B-C87C-4639-82A3-9C590762E2BA}"/>
    <dgm:cxn modelId="{90F2B899-2248-4B45-B26B-FB3D03211284}" type="presOf" srcId="{F27ED175-AFA7-4AC5-AD3C-AD94D149B681}" destId="{5CC03C49-0FE8-4E11-AC2E-453B0674CA26}" srcOrd="0" destOrd="0" presId="urn:microsoft.com/office/officeart/2005/8/layout/vList2"/>
    <dgm:cxn modelId="{57673181-6BA3-430E-AC2E-7CCC0B8723C4}" type="presOf" srcId="{CACD31A9-9A43-4D63-81CD-39E9B53F1AB1}" destId="{CE4FAEFF-2201-4B60-BFA7-0765E80F5FEB}" srcOrd="0" destOrd="0" presId="urn:microsoft.com/office/officeart/2005/8/layout/vList2"/>
    <dgm:cxn modelId="{BBB34D42-7C59-4FC1-883C-68F2B949F23A}" srcId="{9AF901A4-4FCF-4354-B3EA-98AD4AE8A620}" destId="{4E50B34B-706F-4AAF-BB9C-62816AAB148F}" srcOrd="1" destOrd="0" parTransId="{65231BD9-BFC6-4558-91CA-5F330DCD88F7}" sibTransId="{A4A7FBCA-9E9B-47DD-B100-2C49E867202C}"/>
    <dgm:cxn modelId="{B3146A5F-430A-4123-93A8-7DC83A0689F3}" srcId="{9AF901A4-4FCF-4354-B3EA-98AD4AE8A620}" destId="{CACD31A9-9A43-4D63-81CD-39E9B53F1AB1}" srcOrd="3" destOrd="0" parTransId="{56B2CC82-6C91-4AED-AB3E-4837BB40FC05}" sibTransId="{EAE74D35-17E5-497B-9DA8-167CB1289075}"/>
    <dgm:cxn modelId="{DC002100-C01C-4AD9-86C4-7DDA0F0549B2}" type="presParOf" srcId="{F4BE1F76-EDEF-45DF-96F0-CFEB85BF03F6}" destId="{3D56D641-2315-4BCD-B493-40626AA89379}" srcOrd="0" destOrd="0" presId="urn:microsoft.com/office/officeart/2005/8/layout/vList2"/>
    <dgm:cxn modelId="{276680AD-FA9E-4836-B5FF-1483EFD214FA}" type="presParOf" srcId="{F4BE1F76-EDEF-45DF-96F0-CFEB85BF03F6}" destId="{B1EB6EBC-754B-4D3B-A4B8-95EA035B3098}" srcOrd="1" destOrd="0" presId="urn:microsoft.com/office/officeart/2005/8/layout/vList2"/>
    <dgm:cxn modelId="{C359A8EA-4621-431E-8490-273622A92311}" type="presParOf" srcId="{F4BE1F76-EDEF-45DF-96F0-CFEB85BF03F6}" destId="{7841EFA0-5F9B-4962-A120-FBEBFCDD8515}" srcOrd="2" destOrd="0" presId="urn:microsoft.com/office/officeart/2005/8/layout/vList2"/>
    <dgm:cxn modelId="{881449B8-65B4-4420-B836-CAB0B87A1156}" type="presParOf" srcId="{F4BE1F76-EDEF-45DF-96F0-CFEB85BF03F6}" destId="{48AE4DB7-9162-4241-8ABF-315D4EFB6F92}" srcOrd="3" destOrd="0" presId="urn:microsoft.com/office/officeart/2005/8/layout/vList2"/>
    <dgm:cxn modelId="{ADBD28BF-AF74-4A02-A0FA-158965AA5C26}" type="presParOf" srcId="{F4BE1F76-EDEF-45DF-96F0-CFEB85BF03F6}" destId="{5CC03C49-0FE8-4E11-AC2E-453B0674CA26}" srcOrd="4" destOrd="0" presId="urn:microsoft.com/office/officeart/2005/8/layout/vList2"/>
    <dgm:cxn modelId="{8CD196B0-030C-4E9F-9F3E-CEA2484A1A1B}" type="presParOf" srcId="{F4BE1F76-EDEF-45DF-96F0-CFEB85BF03F6}" destId="{101C04B9-B19A-4137-A610-CE960F1823BF}" srcOrd="5" destOrd="0" presId="urn:microsoft.com/office/officeart/2005/8/layout/vList2"/>
    <dgm:cxn modelId="{66BAED1F-0F0C-4A99-B304-46BC6471458D}" type="presParOf" srcId="{F4BE1F76-EDEF-45DF-96F0-CFEB85BF03F6}" destId="{CE4FAEFF-2201-4B60-BFA7-0765E80F5FEB}"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CA106C-EAC9-4A70-9713-5636AA3C2745}">
      <dsp:nvSpPr>
        <dsp:cNvPr id="0" name=""/>
        <dsp:cNvSpPr/>
      </dsp:nvSpPr>
      <dsp:spPr>
        <a:xfrm>
          <a:off x="0" y="50699"/>
          <a:ext cx="6492875" cy="1591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GB" sz="4000" kern="1200" dirty="0"/>
            <a:t>Total number of contacts with young people: 126</a:t>
          </a:r>
          <a:endParaRPr lang="en-US" sz="4000" kern="1200" dirty="0"/>
        </a:p>
      </dsp:txBody>
      <dsp:txXfrm>
        <a:off x="0" y="50699"/>
        <a:ext cx="6492875" cy="1591200"/>
      </dsp:txXfrm>
    </dsp:sp>
    <dsp:sp modelId="{7B3B8B30-321A-4002-A738-7E093CC079EA}">
      <dsp:nvSpPr>
        <dsp:cNvPr id="0" name=""/>
        <dsp:cNvSpPr/>
      </dsp:nvSpPr>
      <dsp:spPr>
        <a:xfrm>
          <a:off x="0" y="1757100"/>
          <a:ext cx="6492875" cy="15912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GB" sz="4000" kern="1200" dirty="0"/>
            <a:t>Total number of sessions  delivered: 40</a:t>
          </a:r>
          <a:endParaRPr lang="en-US" sz="4000" kern="1200" dirty="0"/>
        </a:p>
      </dsp:txBody>
      <dsp:txXfrm>
        <a:off x="0" y="1757100"/>
        <a:ext cx="6492875" cy="1591200"/>
      </dsp:txXfrm>
    </dsp:sp>
    <dsp:sp modelId="{0E4247A3-B9F6-439E-BBDA-9D82CED8F122}">
      <dsp:nvSpPr>
        <dsp:cNvPr id="0" name=""/>
        <dsp:cNvSpPr/>
      </dsp:nvSpPr>
      <dsp:spPr>
        <a:xfrm>
          <a:off x="0" y="3463500"/>
          <a:ext cx="6492875" cy="15912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GB" sz="4000" kern="1200"/>
            <a:t>Total number of learning hours:132</a:t>
          </a:r>
          <a:endParaRPr lang="en-US" sz="4000" kern="1200"/>
        </a:p>
      </dsp:txBody>
      <dsp:txXfrm>
        <a:off x="0" y="3463500"/>
        <a:ext cx="6492875" cy="1591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B385E-66A4-4CF3-AA34-872AE123E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F2A1024-B907-41EB-819B-14253780DD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B1BD3B0-3B12-4205-98E7-00488F0CD200}"/>
              </a:ext>
            </a:extLst>
          </p:cNvPr>
          <p:cNvSpPr>
            <a:spLocks noGrp="1"/>
          </p:cNvSpPr>
          <p:nvPr>
            <p:ph type="dt" sz="half" idx="10"/>
          </p:nvPr>
        </p:nvSpPr>
        <p:spPr/>
        <p:txBody>
          <a:bodyPr/>
          <a:lstStyle/>
          <a:p>
            <a:fld id="{986A6E2D-A2D0-4147-AB44-B101F64FD7C2}" type="datetimeFigureOut">
              <a:rPr lang="en-GB" smtClean="0"/>
              <a:pPr/>
              <a:t>25/04/2021</a:t>
            </a:fld>
            <a:endParaRPr lang="en-GB"/>
          </a:p>
        </p:txBody>
      </p:sp>
      <p:sp>
        <p:nvSpPr>
          <p:cNvPr id="5" name="Footer Placeholder 4">
            <a:extLst>
              <a:ext uri="{FF2B5EF4-FFF2-40B4-BE49-F238E27FC236}">
                <a16:creationId xmlns:a16="http://schemas.microsoft.com/office/drawing/2014/main" xmlns="" id="{12ED3BC2-D59F-4A52-967F-A3284B0D6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AEC3155-054F-4488-94A3-323CDF76819D}"/>
              </a:ext>
            </a:extLst>
          </p:cNvPr>
          <p:cNvSpPr>
            <a:spLocks noGrp="1"/>
          </p:cNvSpPr>
          <p:nvPr>
            <p:ph type="sldNum" sz="quarter" idx="12"/>
          </p:nvPr>
        </p:nvSpPr>
        <p:spPr/>
        <p:txBody>
          <a:body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381450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09B98-10FB-4546-9119-BB6E86FDF5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0B7D588-F845-4F53-B2C9-3F64294FF7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79D3D5D-565F-4AAA-A051-2D7DB5899A86}"/>
              </a:ext>
            </a:extLst>
          </p:cNvPr>
          <p:cNvSpPr>
            <a:spLocks noGrp="1"/>
          </p:cNvSpPr>
          <p:nvPr>
            <p:ph type="dt" sz="half" idx="10"/>
          </p:nvPr>
        </p:nvSpPr>
        <p:spPr/>
        <p:txBody>
          <a:bodyPr/>
          <a:lstStyle/>
          <a:p>
            <a:fld id="{986A6E2D-A2D0-4147-AB44-B101F64FD7C2}" type="datetimeFigureOut">
              <a:rPr lang="en-GB" smtClean="0"/>
              <a:pPr/>
              <a:t>25/04/2021</a:t>
            </a:fld>
            <a:endParaRPr lang="en-GB"/>
          </a:p>
        </p:txBody>
      </p:sp>
      <p:sp>
        <p:nvSpPr>
          <p:cNvPr id="5" name="Footer Placeholder 4">
            <a:extLst>
              <a:ext uri="{FF2B5EF4-FFF2-40B4-BE49-F238E27FC236}">
                <a16:creationId xmlns:a16="http://schemas.microsoft.com/office/drawing/2014/main" xmlns="" id="{33E4D11D-CFF9-458A-934F-93B0424586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F1E138C-C09E-49D1-BCD6-7BF4E2354746}"/>
              </a:ext>
            </a:extLst>
          </p:cNvPr>
          <p:cNvSpPr>
            <a:spLocks noGrp="1"/>
          </p:cNvSpPr>
          <p:nvPr>
            <p:ph type="sldNum" sz="quarter" idx="12"/>
          </p:nvPr>
        </p:nvSpPr>
        <p:spPr/>
        <p:txBody>
          <a:body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172574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A51AE2-5164-4154-A377-F38F1A47E4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B5E0E1D-2B65-4D05-8F94-671548FC6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0273709-71FC-4E1E-872F-95EE1D32D069}"/>
              </a:ext>
            </a:extLst>
          </p:cNvPr>
          <p:cNvSpPr>
            <a:spLocks noGrp="1"/>
          </p:cNvSpPr>
          <p:nvPr>
            <p:ph type="dt" sz="half" idx="10"/>
          </p:nvPr>
        </p:nvSpPr>
        <p:spPr/>
        <p:txBody>
          <a:bodyPr/>
          <a:lstStyle/>
          <a:p>
            <a:fld id="{986A6E2D-A2D0-4147-AB44-B101F64FD7C2}" type="datetimeFigureOut">
              <a:rPr lang="en-GB" smtClean="0"/>
              <a:pPr/>
              <a:t>25/04/2021</a:t>
            </a:fld>
            <a:endParaRPr lang="en-GB"/>
          </a:p>
        </p:txBody>
      </p:sp>
      <p:sp>
        <p:nvSpPr>
          <p:cNvPr id="5" name="Footer Placeholder 4">
            <a:extLst>
              <a:ext uri="{FF2B5EF4-FFF2-40B4-BE49-F238E27FC236}">
                <a16:creationId xmlns:a16="http://schemas.microsoft.com/office/drawing/2014/main" xmlns="" id="{2B0ED14D-B451-4C5F-A612-5C8470E7B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8A9BE77-C519-4A75-BCE0-E396A7CFC105}"/>
              </a:ext>
            </a:extLst>
          </p:cNvPr>
          <p:cNvSpPr>
            <a:spLocks noGrp="1"/>
          </p:cNvSpPr>
          <p:nvPr>
            <p:ph type="sldNum" sz="quarter" idx="12"/>
          </p:nvPr>
        </p:nvSpPr>
        <p:spPr/>
        <p:txBody>
          <a:body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206479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40ADE-C9A2-4770-A473-BE739E3DE1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BDC56F9-262C-4C3C-B382-60A41B39FF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3794978-6449-4851-97B9-00E708F8AC8A}"/>
              </a:ext>
            </a:extLst>
          </p:cNvPr>
          <p:cNvSpPr>
            <a:spLocks noGrp="1"/>
          </p:cNvSpPr>
          <p:nvPr>
            <p:ph type="dt" sz="half" idx="10"/>
          </p:nvPr>
        </p:nvSpPr>
        <p:spPr/>
        <p:txBody>
          <a:bodyPr/>
          <a:lstStyle/>
          <a:p>
            <a:fld id="{986A6E2D-A2D0-4147-AB44-B101F64FD7C2}" type="datetimeFigureOut">
              <a:rPr lang="en-GB" smtClean="0"/>
              <a:pPr/>
              <a:t>25/04/2021</a:t>
            </a:fld>
            <a:endParaRPr lang="en-GB"/>
          </a:p>
        </p:txBody>
      </p:sp>
      <p:sp>
        <p:nvSpPr>
          <p:cNvPr id="5" name="Footer Placeholder 4">
            <a:extLst>
              <a:ext uri="{FF2B5EF4-FFF2-40B4-BE49-F238E27FC236}">
                <a16:creationId xmlns:a16="http://schemas.microsoft.com/office/drawing/2014/main" xmlns="" id="{D1D795B8-2DEF-4381-81F2-82A62355C7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D60B31C-F744-4983-A2CB-D7971FDA0488}"/>
              </a:ext>
            </a:extLst>
          </p:cNvPr>
          <p:cNvSpPr>
            <a:spLocks noGrp="1"/>
          </p:cNvSpPr>
          <p:nvPr>
            <p:ph type="sldNum" sz="quarter" idx="12"/>
          </p:nvPr>
        </p:nvSpPr>
        <p:spPr/>
        <p:txBody>
          <a:body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411183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342A05-E55A-4499-8442-F4D7DB66B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E8DC384-0915-43BF-83D6-95CE42F96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17AC97E-0F38-4154-A1EC-9B9ABDF3DD23}"/>
              </a:ext>
            </a:extLst>
          </p:cNvPr>
          <p:cNvSpPr>
            <a:spLocks noGrp="1"/>
          </p:cNvSpPr>
          <p:nvPr>
            <p:ph type="dt" sz="half" idx="10"/>
          </p:nvPr>
        </p:nvSpPr>
        <p:spPr/>
        <p:txBody>
          <a:bodyPr/>
          <a:lstStyle/>
          <a:p>
            <a:fld id="{986A6E2D-A2D0-4147-AB44-B101F64FD7C2}" type="datetimeFigureOut">
              <a:rPr lang="en-GB" smtClean="0"/>
              <a:pPr/>
              <a:t>25/04/2021</a:t>
            </a:fld>
            <a:endParaRPr lang="en-GB"/>
          </a:p>
        </p:txBody>
      </p:sp>
      <p:sp>
        <p:nvSpPr>
          <p:cNvPr id="5" name="Footer Placeholder 4">
            <a:extLst>
              <a:ext uri="{FF2B5EF4-FFF2-40B4-BE49-F238E27FC236}">
                <a16:creationId xmlns:a16="http://schemas.microsoft.com/office/drawing/2014/main" xmlns="" id="{54CC694F-E0D4-473F-965D-71E3A4FF59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E60F704-FFC9-4133-A8F4-B8BFE133A367}"/>
              </a:ext>
            </a:extLst>
          </p:cNvPr>
          <p:cNvSpPr>
            <a:spLocks noGrp="1"/>
          </p:cNvSpPr>
          <p:nvPr>
            <p:ph type="sldNum" sz="quarter" idx="12"/>
          </p:nvPr>
        </p:nvSpPr>
        <p:spPr/>
        <p:txBody>
          <a:body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383635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958E71-ECA7-404A-8C64-E7D57A8FF3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D9D5564-631F-42A8-80AB-D61F632565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F125945-78B7-472A-A0EC-B00275B0D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0E403893-8640-4A24-9E0C-0439A4FE4632}"/>
              </a:ext>
            </a:extLst>
          </p:cNvPr>
          <p:cNvSpPr>
            <a:spLocks noGrp="1"/>
          </p:cNvSpPr>
          <p:nvPr>
            <p:ph type="dt" sz="half" idx="10"/>
          </p:nvPr>
        </p:nvSpPr>
        <p:spPr/>
        <p:txBody>
          <a:bodyPr/>
          <a:lstStyle/>
          <a:p>
            <a:fld id="{986A6E2D-A2D0-4147-AB44-B101F64FD7C2}" type="datetimeFigureOut">
              <a:rPr lang="en-GB" smtClean="0"/>
              <a:pPr/>
              <a:t>25/04/2021</a:t>
            </a:fld>
            <a:endParaRPr lang="en-GB"/>
          </a:p>
        </p:txBody>
      </p:sp>
      <p:sp>
        <p:nvSpPr>
          <p:cNvPr id="6" name="Footer Placeholder 5">
            <a:extLst>
              <a:ext uri="{FF2B5EF4-FFF2-40B4-BE49-F238E27FC236}">
                <a16:creationId xmlns:a16="http://schemas.microsoft.com/office/drawing/2014/main" xmlns="" id="{F305147D-6B5B-409A-9746-46887D21F7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4B86854-3954-44BB-A1E0-81C7018608F4}"/>
              </a:ext>
            </a:extLst>
          </p:cNvPr>
          <p:cNvSpPr>
            <a:spLocks noGrp="1"/>
          </p:cNvSpPr>
          <p:nvPr>
            <p:ph type="sldNum" sz="quarter" idx="12"/>
          </p:nvPr>
        </p:nvSpPr>
        <p:spPr/>
        <p:txBody>
          <a:body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221166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0D41B-1A01-49B5-B683-1A31CA8C1E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9C16DB9-0AB1-4E1C-A0B0-0E9DD941B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046EEE-82C3-4C74-BAE3-0C24EDFA49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D4575664-F57A-4A90-852B-84478EAD7B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3B24F5A-45A2-4A19-A03C-E5E4EE09E0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E1F7A7D-91D0-4760-9CA2-1B60E058FDDD}"/>
              </a:ext>
            </a:extLst>
          </p:cNvPr>
          <p:cNvSpPr>
            <a:spLocks noGrp="1"/>
          </p:cNvSpPr>
          <p:nvPr>
            <p:ph type="dt" sz="half" idx="10"/>
          </p:nvPr>
        </p:nvSpPr>
        <p:spPr/>
        <p:txBody>
          <a:bodyPr/>
          <a:lstStyle/>
          <a:p>
            <a:fld id="{986A6E2D-A2D0-4147-AB44-B101F64FD7C2}" type="datetimeFigureOut">
              <a:rPr lang="en-GB" smtClean="0"/>
              <a:pPr/>
              <a:t>25/04/2021</a:t>
            </a:fld>
            <a:endParaRPr lang="en-GB"/>
          </a:p>
        </p:txBody>
      </p:sp>
      <p:sp>
        <p:nvSpPr>
          <p:cNvPr id="8" name="Footer Placeholder 7">
            <a:extLst>
              <a:ext uri="{FF2B5EF4-FFF2-40B4-BE49-F238E27FC236}">
                <a16:creationId xmlns:a16="http://schemas.microsoft.com/office/drawing/2014/main" xmlns="" id="{ECF2D37E-9789-403F-99EC-C3FD760349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2C3255E-2424-4807-91A1-3C8B5C6D1471}"/>
              </a:ext>
            </a:extLst>
          </p:cNvPr>
          <p:cNvSpPr>
            <a:spLocks noGrp="1"/>
          </p:cNvSpPr>
          <p:nvPr>
            <p:ph type="sldNum" sz="quarter" idx="12"/>
          </p:nvPr>
        </p:nvSpPr>
        <p:spPr/>
        <p:txBody>
          <a:body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405025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3609C-CED4-470D-9CA8-E662531A79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AAC8E28-6F85-45C3-85D5-1E0B39C856D9}"/>
              </a:ext>
            </a:extLst>
          </p:cNvPr>
          <p:cNvSpPr>
            <a:spLocks noGrp="1"/>
          </p:cNvSpPr>
          <p:nvPr>
            <p:ph type="dt" sz="half" idx="10"/>
          </p:nvPr>
        </p:nvSpPr>
        <p:spPr/>
        <p:txBody>
          <a:bodyPr/>
          <a:lstStyle/>
          <a:p>
            <a:fld id="{986A6E2D-A2D0-4147-AB44-B101F64FD7C2}" type="datetimeFigureOut">
              <a:rPr lang="en-GB" smtClean="0"/>
              <a:pPr/>
              <a:t>25/04/2021</a:t>
            </a:fld>
            <a:endParaRPr lang="en-GB"/>
          </a:p>
        </p:txBody>
      </p:sp>
      <p:sp>
        <p:nvSpPr>
          <p:cNvPr id="4" name="Footer Placeholder 3">
            <a:extLst>
              <a:ext uri="{FF2B5EF4-FFF2-40B4-BE49-F238E27FC236}">
                <a16:creationId xmlns:a16="http://schemas.microsoft.com/office/drawing/2014/main" xmlns="" id="{A4B0A294-B403-4FBC-891D-082A201A90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B6D8C7F-D80D-40FF-8958-AA8B2164B3F0}"/>
              </a:ext>
            </a:extLst>
          </p:cNvPr>
          <p:cNvSpPr>
            <a:spLocks noGrp="1"/>
          </p:cNvSpPr>
          <p:nvPr>
            <p:ph type="sldNum" sz="quarter" idx="12"/>
          </p:nvPr>
        </p:nvSpPr>
        <p:spPr/>
        <p:txBody>
          <a:body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310294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93DB4A-0BF2-4E0A-B3AC-28FCEB871A55}"/>
              </a:ext>
            </a:extLst>
          </p:cNvPr>
          <p:cNvSpPr>
            <a:spLocks noGrp="1"/>
          </p:cNvSpPr>
          <p:nvPr>
            <p:ph type="dt" sz="half" idx="10"/>
          </p:nvPr>
        </p:nvSpPr>
        <p:spPr/>
        <p:txBody>
          <a:bodyPr/>
          <a:lstStyle/>
          <a:p>
            <a:fld id="{986A6E2D-A2D0-4147-AB44-B101F64FD7C2}" type="datetimeFigureOut">
              <a:rPr lang="en-GB" smtClean="0"/>
              <a:pPr/>
              <a:t>25/04/2021</a:t>
            </a:fld>
            <a:endParaRPr lang="en-GB"/>
          </a:p>
        </p:txBody>
      </p:sp>
      <p:sp>
        <p:nvSpPr>
          <p:cNvPr id="3" name="Footer Placeholder 2">
            <a:extLst>
              <a:ext uri="{FF2B5EF4-FFF2-40B4-BE49-F238E27FC236}">
                <a16:creationId xmlns:a16="http://schemas.microsoft.com/office/drawing/2014/main" xmlns="" id="{FD745243-8402-4F0C-A9FC-A3BCBA310E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1088A34-403E-40A0-9802-C49AE5F066A5}"/>
              </a:ext>
            </a:extLst>
          </p:cNvPr>
          <p:cNvSpPr>
            <a:spLocks noGrp="1"/>
          </p:cNvSpPr>
          <p:nvPr>
            <p:ph type="sldNum" sz="quarter" idx="12"/>
          </p:nvPr>
        </p:nvSpPr>
        <p:spPr/>
        <p:txBody>
          <a:body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25121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40F95-BF10-4FDB-89EF-EA43400DB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3FFA298-4338-458A-BDC0-264380A4F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CB59B10-886C-41BA-8142-9792E7D98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D6D21AD-B745-4BB5-86FA-BF8DEF8396B6}"/>
              </a:ext>
            </a:extLst>
          </p:cNvPr>
          <p:cNvSpPr>
            <a:spLocks noGrp="1"/>
          </p:cNvSpPr>
          <p:nvPr>
            <p:ph type="dt" sz="half" idx="10"/>
          </p:nvPr>
        </p:nvSpPr>
        <p:spPr/>
        <p:txBody>
          <a:bodyPr/>
          <a:lstStyle/>
          <a:p>
            <a:fld id="{986A6E2D-A2D0-4147-AB44-B101F64FD7C2}" type="datetimeFigureOut">
              <a:rPr lang="en-GB" smtClean="0"/>
              <a:pPr/>
              <a:t>25/04/2021</a:t>
            </a:fld>
            <a:endParaRPr lang="en-GB"/>
          </a:p>
        </p:txBody>
      </p:sp>
      <p:sp>
        <p:nvSpPr>
          <p:cNvPr id="6" name="Footer Placeholder 5">
            <a:extLst>
              <a:ext uri="{FF2B5EF4-FFF2-40B4-BE49-F238E27FC236}">
                <a16:creationId xmlns:a16="http://schemas.microsoft.com/office/drawing/2014/main" xmlns="" id="{079FDBD3-23DA-4E23-907F-DDAC32C878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B0A9D7B-B4BE-4E68-AEA5-FF596DF55210}"/>
              </a:ext>
            </a:extLst>
          </p:cNvPr>
          <p:cNvSpPr>
            <a:spLocks noGrp="1"/>
          </p:cNvSpPr>
          <p:nvPr>
            <p:ph type="sldNum" sz="quarter" idx="12"/>
          </p:nvPr>
        </p:nvSpPr>
        <p:spPr/>
        <p:txBody>
          <a:body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165619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389CF-5E11-43BD-8C7A-A1A24458E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756D44D-9F6E-4796-B9B2-D6FAFFCCB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4FE3B74E-0EE8-414D-B339-DE271CEBE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3BC637-2B91-47CB-8E95-933260E35FC0}"/>
              </a:ext>
            </a:extLst>
          </p:cNvPr>
          <p:cNvSpPr>
            <a:spLocks noGrp="1"/>
          </p:cNvSpPr>
          <p:nvPr>
            <p:ph type="dt" sz="half" idx="10"/>
          </p:nvPr>
        </p:nvSpPr>
        <p:spPr/>
        <p:txBody>
          <a:bodyPr/>
          <a:lstStyle/>
          <a:p>
            <a:fld id="{986A6E2D-A2D0-4147-AB44-B101F64FD7C2}" type="datetimeFigureOut">
              <a:rPr lang="en-GB" smtClean="0"/>
              <a:pPr/>
              <a:t>25/04/2021</a:t>
            </a:fld>
            <a:endParaRPr lang="en-GB"/>
          </a:p>
        </p:txBody>
      </p:sp>
      <p:sp>
        <p:nvSpPr>
          <p:cNvPr id="6" name="Footer Placeholder 5">
            <a:extLst>
              <a:ext uri="{FF2B5EF4-FFF2-40B4-BE49-F238E27FC236}">
                <a16:creationId xmlns:a16="http://schemas.microsoft.com/office/drawing/2014/main" xmlns="" id="{B184F0B5-8539-444A-A77C-F5B78EF757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1B3156A-8D0E-40E3-8E1E-EC3AC94A8834}"/>
              </a:ext>
            </a:extLst>
          </p:cNvPr>
          <p:cNvSpPr>
            <a:spLocks noGrp="1"/>
          </p:cNvSpPr>
          <p:nvPr>
            <p:ph type="sldNum" sz="quarter" idx="12"/>
          </p:nvPr>
        </p:nvSpPr>
        <p:spPr/>
        <p:txBody>
          <a:body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170533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CD6F74-C2D3-4138-A203-9BDEC15E8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571E672-7403-47E6-B288-E9E3EEC21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E0A9374-9B7C-49D6-A0D0-A4C81F9FF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A6E2D-A2D0-4147-AB44-B101F64FD7C2}" type="datetimeFigureOut">
              <a:rPr lang="en-GB" smtClean="0"/>
              <a:pPr/>
              <a:t>25/04/2021</a:t>
            </a:fld>
            <a:endParaRPr lang="en-GB"/>
          </a:p>
        </p:txBody>
      </p:sp>
      <p:sp>
        <p:nvSpPr>
          <p:cNvPr id="5" name="Footer Placeholder 4">
            <a:extLst>
              <a:ext uri="{FF2B5EF4-FFF2-40B4-BE49-F238E27FC236}">
                <a16:creationId xmlns:a16="http://schemas.microsoft.com/office/drawing/2014/main" xmlns="" id="{4FAFAB54-115F-4A2D-A28D-48BF21500D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0DD9538-1968-4C54-8E33-A9BE19981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D886F-1DAB-4964-9B4B-BC19147D4468}" type="slidenum">
              <a:rPr lang="en-GB" smtClean="0"/>
              <a:pPr/>
              <a:t>‹#›</a:t>
            </a:fld>
            <a:endParaRPr lang="en-GB"/>
          </a:p>
        </p:txBody>
      </p:sp>
    </p:spTree>
    <p:extLst>
      <p:ext uri="{BB962C8B-B14F-4D97-AF65-F5344CB8AC3E}">
        <p14:creationId xmlns:p14="http://schemas.microsoft.com/office/powerpoint/2010/main" xmlns="" val="2471211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cid:a2278f60-d4f8-42e2-8da1-3d6eb8d522f1@namprd18.prod.outlook.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cid:image001.gif@01D72641.F13CEAB0" TargetMode="External"/><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cid:cd8c808c-b30c-48ba-b80a-38477dbe51ee@namprd18.prod.outlook.com"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cid:3a84896b-88c4-4467-9dd3-493aefcd2037@namprd18.prod.outlook.com" TargetMode="Externa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5912a6b6-1742-4656-a494-cba7d8429a52@namprd18.prod.outlook.com"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cid:40bb5a68-ad99-4b67-8d4c-7f0408772e2d@namprd18.prod.outlook.com"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cid:a1d96319-f1a1-4abb-8582-e0bdb782b2d4@namprd18.prod.outlook.com"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321ebeb7-a01b-4311-b3e7-6bc5f646b91b@namprd18.prod.outlook.co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cid:097eddf6-74d4-4720-b83a-cedd736cddd2@namprd18.prod.outloo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yellow, plant, flower&#10;&#10;Description automatically generated">
            <a:extLst>
              <a:ext uri="{FF2B5EF4-FFF2-40B4-BE49-F238E27FC236}">
                <a16:creationId xmlns:a16="http://schemas.microsoft.com/office/drawing/2014/main" xmlns="" id="{A42870CA-8C59-484E-8A73-FC6B12C5DDDE}"/>
              </a:ext>
            </a:extLst>
          </p:cNvPr>
          <p:cNvPicPr>
            <a:picLocks noChangeAspect="1"/>
          </p:cNvPicPr>
          <p:nvPr/>
        </p:nvPicPr>
        <p:blipFill rotWithShape="1">
          <a:blip r:embed="rId2" cstate="print">
            <a:alphaModFix amt="50000"/>
            <a:extLst>
              <a:ext uri="{28A0092B-C50C-407E-A947-70E740481C1C}">
                <a14:useLocalDpi xmlns:a14="http://schemas.microsoft.com/office/drawing/2010/main" xmlns="" val="0"/>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951A34B6-553C-498E-BAC5-284358DA38C7}"/>
              </a:ext>
            </a:extLst>
          </p:cNvPr>
          <p:cNvSpPr>
            <a:spLocks noGrp="1"/>
          </p:cNvSpPr>
          <p:nvPr>
            <p:ph type="ctrTitle"/>
          </p:nvPr>
        </p:nvSpPr>
        <p:spPr>
          <a:xfrm>
            <a:off x="1524000" y="1122362"/>
            <a:ext cx="9144000" cy="2900518"/>
          </a:xfrm>
        </p:spPr>
        <p:txBody>
          <a:bodyPr>
            <a:normAutofit/>
          </a:bodyPr>
          <a:lstStyle/>
          <a:p>
            <a:r>
              <a:rPr lang="en-GB">
                <a:solidFill>
                  <a:srgbClr val="FFFFFF"/>
                </a:solidFill>
              </a:rPr>
              <a:t>Report for Community Council </a:t>
            </a:r>
            <a:br>
              <a:rPr lang="en-GB">
                <a:solidFill>
                  <a:srgbClr val="FFFFFF"/>
                </a:solidFill>
              </a:rPr>
            </a:br>
            <a:r>
              <a:rPr lang="en-GB">
                <a:solidFill>
                  <a:srgbClr val="FFFFFF"/>
                </a:solidFill>
              </a:rPr>
              <a:t>22</a:t>
            </a:r>
            <a:r>
              <a:rPr lang="en-GB" baseline="30000">
                <a:solidFill>
                  <a:srgbClr val="FFFFFF"/>
                </a:solidFill>
              </a:rPr>
              <a:t>nd</a:t>
            </a:r>
            <a:r>
              <a:rPr lang="en-GB">
                <a:solidFill>
                  <a:srgbClr val="FFFFFF"/>
                </a:solidFill>
              </a:rPr>
              <a:t> March – 16</a:t>
            </a:r>
            <a:r>
              <a:rPr lang="en-GB" baseline="30000">
                <a:solidFill>
                  <a:srgbClr val="FFFFFF"/>
                </a:solidFill>
              </a:rPr>
              <a:t>th</a:t>
            </a:r>
            <a:r>
              <a:rPr lang="en-GB">
                <a:solidFill>
                  <a:srgbClr val="FFFFFF"/>
                </a:solidFill>
              </a:rPr>
              <a:t> April </a:t>
            </a:r>
          </a:p>
        </p:txBody>
      </p:sp>
      <p:sp>
        <p:nvSpPr>
          <p:cNvPr id="3" name="Subtitle 2">
            <a:extLst>
              <a:ext uri="{FF2B5EF4-FFF2-40B4-BE49-F238E27FC236}">
                <a16:creationId xmlns:a16="http://schemas.microsoft.com/office/drawing/2014/main" xmlns="" id="{63754ED6-543E-4333-958E-1DF63FDEB82F}"/>
              </a:ext>
            </a:extLst>
          </p:cNvPr>
          <p:cNvSpPr>
            <a:spLocks noGrp="1"/>
          </p:cNvSpPr>
          <p:nvPr>
            <p:ph type="subTitle" idx="1"/>
          </p:nvPr>
        </p:nvSpPr>
        <p:spPr>
          <a:xfrm>
            <a:off x="1524000" y="4159404"/>
            <a:ext cx="9144000" cy="1098395"/>
          </a:xfrm>
        </p:spPr>
        <p:txBody>
          <a:bodyPr>
            <a:normAutofit/>
          </a:bodyPr>
          <a:lstStyle/>
          <a:p>
            <a:r>
              <a:rPr lang="en-GB">
                <a:solidFill>
                  <a:srgbClr val="FFFFFF"/>
                </a:solidFill>
              </a:rPr>
              <a:t>By Fraser Thomson </a:t>
            </a:r>
          </a:p>
          <a:p>
            <a:endParaRPr lang="en-GB">
              <a:solidFill>
                <a:srgbClr val="FFFFFF"/>
              </a:solidFill>
            </a:endParaRPr>
          </a:p>
        </p:txBody>
      </p:sp>
    </p:spTree>
    <p:extLst>
      <p:ext uri="{BB962C8B-B14F-4D97-AF65-F5344CB8AC3E}">
        <p14:creationId xmlns:p14="http://schemas.microsoft.com/office/powerpoint/2010/main" xmlns="" val="12814666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3838C3-9072-49E7-BE07-F6E9A51F6C3B}"/>
              </a:ext>
            </a:extLst>
          </p:cNvPr>
          <p:cNvSpPr>
            <a:spLocks noGrp="1"/>
          </p:cNvSpPr>
          <p:nvPr>
            <p:ph idx="1"/>
          </p:nvPr>
        </p:nvSpPr>
        <p:spPr>
          <a:xfrm>
            <a:off x="838200" y="2506662"/>
            <a:ext cx="10515600" cy="4351338"/>
          </a:xfrm>
        </p:spPr>
        <p:txBody>
          <a:bodyPr>
            <a:normAutofit lnSpcReduction="10000"/>
          </a:bodyPr>
          <a:lstStyle/>
          <a:p>
            <a:r>
              <a:rPr lang="en-GB" dirty="0"/>
              <a:t>On Thursday 2</a:t>
            </a:r>
            <a:r>
              <a:rPr lang="en-GB" baseline="30000" dirty="0"/>
              <a:t>nd</a:t>
            </a:r>
            <a:r>
              <a:rPr lang="en-GB" dirty="0"/>
              <a:t> April there was a meeting hosted with Laura Macmillan from the DWP to talk to local businesses about the Kick Start Programme </a:t>
            </a:r>
          </a:p>
          <a:p>
            <a:r>
              <a:rPr lang="en-GB" dirty="0"/>
              <a:t>5 local businesses turned up </a:t>
            </a:r>
          </a:p>
          <a:p>
            <a:r>
              <a:rPr lang="en-GB" dirty="0"/>
              <a:t>Laura presented the information about Kick Start and then allowed for people to ask her question</a:t>
            </a:r>
          </a:p>
          <a:p>
            <a:r>
              <a:rPr lang="en-GB" dirty="0"/>
              <a:t>I was sent the PowerPoint to send out to local businesses that attended the meeting</a:t>
            </a:r>
          </a:p>
          <a:p>
            <a:r>
              <a:rPr lang="en-GB" dirty="0"/>
              <a:t>Myself and Wanda continue to promote this scheme to young people and to local business if and when we see them</a:t>
            </a:r>
          </a:p>
          <a:p>
            <a:endParaRPr lang="en-GB" dirty="0"/>
          </a:p>
        </p:txBody>
      </p:sp>
      <p:pic>
        <p:nvPicPr>
          <p:cNvPr id="7" name="Picture 6" descr="Logo&#10;&#10;Description automatically generated">
            <a:extLst>
              <a:ext uri="{FF2B5EF4-FFF2-40B4-BE49-F238E27FC236}">
                <a16:creationId xmlns:a16="http://schemas.microsoft.com/office/drawing/2014/main" xmlns="" id="{CB92995D-D2B9-4C2F-AE77-6AF3B0D8FB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8909" y="189246"/>
            <a:ext cx="8439150" cy="2276475"/>
          </a:xfrm>
          <a:prstGeom prst="rect">
            <a:avLst/>
          </a:prstGeom>
        </p:spPr>
      </p:pic>
    </p:spTree>
    <p:extLst>
      <p:ext uri="{BB962C8B-B14F-4D97-AF65-F5344CB8AC3E}">
        <p14:creationId xmlns:p14="http://schemas.microsoft.com/office/powerpoint/2010/main" xmlns="" val="306508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4BB2A83-6ED9-4E8E-BB08-50DE0128FAFD}"/>
              </a:ext>
            </a:extLst>
          </p:cNvPr>
          <p:cNvSpPr>
            <a:spLocks noGrp="1"/>
          </p:cNvSpPr>
          <p:nvPr>
            <p:ph type="title"/>
          </p:nvPr>
        </p:nvSpPr>
        <p:spPr>
          <a:xfrm>
            <a:off x="6094105" y="802955"/>
            <a:ext cx="4977976" cy="1454051"/>
          </a:xfrm>
        </p:spPr>
        <p:txBody>
          <a:bodyPr>
            <a:normAutofit/>
          </a:bodyPr>
          <a:lstStyle/>
          <a:p>
            <a:r>
              <a:rPr lang="en-GB">
                <a:solidFill>
                  <a:srgbClr val="000000"/>
                </a:solidFill>
              </a:rPr>
              <a:t>Virtual Youth Café </a:t>
            </a:r>
          </a:p>
        </p:txBody>
      </p:sp>
      <p:sp>
        <p:nvSpPr>
          <p:cNvPr id="14"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xmlns="" id="{8A595D5E-3F09-49D1-9BF9-8E735963AD16}"/>
              </a:ext>
            </a:extLst>
          </p:cNvPr>
          <p:cNvPicPr>
            <a:picLocks noChangeAspect="1"/>
          </p:cNvPicPr>
          <p:nvPr/>
        </p:nvPicPr>
        <p:blipFill rotWithShape="1">
          <a:blip r:embed="rId3" cstate="print">
            <a:alphaModFix/>
            <a:extLst>
              <a:ext uri="{28A0092B-C50C-407E-A947-70E740481C1C}">
                <a14:useLocalDpi xmlns:a14="http://schemas.microsoft.com/office/drawing/2010/main" xmlns="" val="0"/>
              </a:ext>
            </a:extLst>
          </a:blip>
          <a:srcRect l="3967" r="488"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xmlns="" id="{823B9188-DFDC-403E-A004-D7B7BD6B799C}"/>
              </a:ext>
            </a:extLst>
          </p:cNvPr>
          <p:cNvSpPr>
            <a:spLocks noGrp="1"/>
          </p:cNvSpPr>
          <p:nvPr>
            <p:ph idx="1"/>
          </p:nvPr>
        </p:nvSpPr>
        <p:spPr>
          <a:xfrm>
            <a:off x="6090574" y="2421682"/>
            <a:ext cx="4977578" cy="3639289"/>
          </a:xfrm>
        </p:spPr>
        <p:txBody>
          <a:bodyPr anchor="ctr">
            <a:normAutofit/>
          </a:bodyPr>
          <a:lstStyle/>
          <a:p>
            <a:r>
              <a:rPr lang="en-GB" sz="1900">
                <a:solidFill>
                  <a:srgbClr val="000000"/>
                </a:solidFill>
              </a:rPr>
              <a:t>When – 3 times per week </a:t>
            </a:r>
          </a:p>
          <a:p>
            <a:r>
              <a:rPr lang="en-GB" sz="1900">
                <a:solidFill>
                  <a:srgbClr val="000000"/>
                </a:solidFill>
              </a:rPr>
              <a:t>What happens? </a:t>
            </a:r>
          </a:p>
          <a:p>
            <a:r>
              <a:rPr lang="en-GB" sz="1900">
                <a:solidFill>
                  <a:srgbClr val="000000"/>
                </a:solidFill>
              </a:rPr>
              <a:t>Each week there is a quiz and scavenger hunt</a:t>
            </a:r>
          </a:p>
          <a:p>
            <a:r>
              <a:rPr lang="en-GB" sz="1900">
                <a:solidFill>
                  <a:srgbClr val="000000"/>
                </a:solidFill>
              </a:rPr>
              <a:t>Training sessions / Emotional check-in’s</a:t>
            </a:r>
          </a:p>
          <a:p>
            <a:r>
              <a:rPr lang="en-GB" sz="1900">
                <a:solidFill>
                  <a:srgbClr val="000000"/>
                </a:solidFill>
              </a:rPr>
              <a:t>Breakfast Club </a:t>
            </a:r>
          </a:p>
          <a:p>
            <a:r>
              <a:rPr lang="en-GB" sz="1900">
                <a:solidFill>
                  <a:srgbClr val="000000"/>
                </a:solidFill>
              </a:rPr>
              <a:t>Each session  young people are asked what they would like to do in the next session.</a:t>
            </a:r>
          </a:p>
          <a:p>
            <a:r>
              <a:rPr lang="en-GB" sz="1900">
                <a:solidFill>
                  <a:srgbClr val="000000"/>
                </a:solidFill>
              </a:rPr>
              <a:t>All of the young people really look forward to our next session and really enjoy taking part in everything that we do.</a:t>
            </a:r>
          </a:p>
          <a:p>
            <a:endParaRPr lang="en-GB" sz="1900">
              <a:solidFill>
                <a:srgbClr val="000000"/>
              </a:solidFill>
            </a:endParaRPr>
          </a:p>
        </p:txBody>
      </p:sp>
    </p:spTree>
    <p:extLst>
      <p:ext uri="{BB962C8B-B14F-4D97-AF65-F5344CB8AC3E}">
        <p14:creationId xmlns:p14="http://schemas.microsoft.com/office/powerpoint/2010/main" xmlns="" val="275549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xmlns="" id="{589F381A-ED48-4119-AABC-26D3A50010BC}"/>
              </a:ext>
            </a:extLst>
          </p:cNvPr>
          <p:cNvSpPr>
            <a:spLocks noGrp="1"/>
          </p:cNvSpPr>
          <p:nvPr>
            <p:ph type="title"/>
          </p:nvPr>
        </p:nvSpPr>
        <p:spPr>
          <a:xfrm>
            <a:off x="804998" y="798445"/>
            <a:ext cx="4803636" cy="1311664"/>
          </a:xfrm>
        </p:spPr>
        <p:txBody>
          <a:bodyPr>
            <a:normAutofit/>
          </a:bodyPr>
          <a:lstStyle/>
          <a:p>
            <a:r>
              <a:rPr lang="en-GB" sz="2800"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Cromarty Youth Café has an Outdoor Home!</a:t>
            </a:r>
            <a:r>
              <a:rPr lang="en-GB" sz="2800" dirty="0">
                <a:solidFill>
                  <a:srgbClr val="000000"/>
                </a:solidFill>
                <a:effectLst/>
                <a:latin typeface="Calibri" panose="020F0502020204030204" pitchFamily="34" charset="0"/>
                <a:ea typeface="Times New Roman" panose="02020603050405020304" pitchFamily="18" charset="0"/>
              </a:rPr>
              <a:t/>
            </a:r>
            <a:br>
              <a:rPr lang="en-GB" sz="2800" dirty="0">
                <a:solidFill>
                  <a:srgbClr val="000000"/>
                </a:solidFill>
                <a:effectLst/>
                <a:latin typeface="Calibri" panose="020F0502020204030204" pitchFamily="34" charset="0"/>
                <a:ea typeface="Times New Roman" panose="02020603050405020304" pitchFamily="18" charset="0"/>
              </a:rPr>
            </a:br>
            <a:endParaRPr lang="en-GB" sz="2800" dirty="0">
              <a:solidFill>
                <a:srgbClr val="000000"/>
              </a:solidFill>
            </a:endParaRPr>
          </a:p>
        </p:txBody>
      </p:sp>
      <p:sp>
        <p:nvSpPr>
          <p:cNvPr id="3" name="Content Placeholder 2">
            <a:extLst>
              <a:ext uri="{FF2B5EF4-FFF2-40B4-BE49-F238E27FC236}">
                <a16:creationId xmlns:a16="http://schemas.microsoft.com/office/drawing/2014/main" xmlns="" id="{1D7DB5FD-E92D-4541-996C-BEA529967206}"/>
              </a:ext>
            </a:extLst>
          </p:cNvPr>
          <p:cNvSpPr>
            <a:spLocks noGrp="1"/>
          </p:cNvSpPr>
          <p:nvPr>
            <p:ph idx="1"/>
          </p:nvPr>
        </p:nvSpPr>
        <p:spPr>
          <a:xfrm>
            <a:off x="804997" y="2272143"/>
            <a:ext cx="4706803" cy="3788830"/>
          </a:xfrm>
        </p:spPr>
        <p:txBody>
          <a:bodyPr anchor="ctr">
            <a:normAutofit/>
          </a:bodyPr>
          <a:lstStyle/>
          <a:p>
            <a:r>
              <a:rPr lang="en-GB" sz="2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Following funding from the Scottish Rural Action Fund, the Youth Café now has an outdoor home. Its first outing  was meant to be for </a:t>
            </a:r>
            <a:r>
              <a:rPr lang="en-GB" sz="2000"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the </a:t>
            </a:r>
            <a:r>
              <a:rPr lang="en-GB" sz="2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Easter Programme, The gazebo cannot be missed, with its bright appearance, and will provide essential cover and protection from the often unpredictable Cromarty weather. </a:t>
            </a:r>
          </a:p>
          <a:p>
            <a:endParaRPr lang="en-GB" sz="2000" dirty="0">
              <a:solidFill>
                <a:srgbClr val="000000"/>
              </a:solidFill>
              <a:latin typeface="Georgia" panose="02040502050405020303" pitchFamily="18" charset="0"/>
              <a:cs typeface="Times New Roman" panose="02020603050405020304" pitchFamily="18" charset="0"/>
            </a:endParaRPr>
          </a:p>
          <a:p>
            <a:endParaRPr lang="en-GB" sz="2000" dirty="0">
              <a:solidFill>
                <a:srgbClr val="000000"/>
              </a:solidFill>
            </a:endParaRPr>
          </a:p>
        </p:txBody>
      </p:sp>
      <p:sp>
        <p:nvSpPr>
          <p:cNvPr id="15" name="Freeform 49">
            <a:extLst>
              <a:ext uri="{FF2B5EF4-FFF2-40B4-BE49-F238E27FC236}">
                <a16:creationId xmlns:a16="http://schemas.microsoft.com/office/drawing/2014/main" xmlns=""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xmlns="" id="{556D6A86-18A2-4F18-A195-DA23D4BB0BC5}"/>
              </a:ext>
            </a:extLst>
          </p:cNvPr>
          <p:cNvPicPr/>
          <p:nvPr/>
        </p:nvPicPr>
        <p:blipFill rotWithShape="1">
          <a:blip r:embed="rId3" r:link="rId4" cstate="print">
            <a:extLst>
              <a:ext uri="{28A0092B-C50C-407E-A947-70E740481C1C}">
                <a14:useLocalDpi xmlns:a14="http://schemas.microsoft.com/office/drawing/2010/main" xmlns="" val="0"/>
              </a:ext>
            </a:extLst>
          </a:blip>
          <a:srcRect l="11326" r="3" b="3"/>
          <a:stretch>
            <a:fillRect/>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spTree>
    <p:extLst>
      <p:ext uri="{BB962C8B-B14F-4D97-AF65-F5344CB8AC3E}">
        <p14:creationId xmlns:p14="http://schemas.microsoft.com/office/powerpoint/2010/main" xmlns="" val="16391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8107FC-9273-43FD-81C4-D6F19E39B524}"/>
              </a:ext>
            </a:extLst>
          </p:cNvPr>
          <p:cNvSpPr>
            <a:spLocks noGrp="1"/>
          </p:cNvSpPr>
          <p:nvPr>
            <p:ph type="title"/>
          </p:nvPr>
        </p:nvSpPr>
        <p:spPr/>
        <p:txBody>
          <a:bodyPr/>
          <a:lstStyle/>
          <a:p>
            <a:r>
              <a:rPr lang="en-GB"/>
              <a:t>Equality Steering Group </a:t>
            </a:r>
            <a:endParaRPr lang="en-GB" dirty="0"/>
          </a:p>
        </p:txBody>
      </p:sp>
      <p:sp>
        <p:nvSpPr>
          <p:cNvPr id="3" name="Content Placeholder 2">
            <a:extLst>
              <a:ext uri="{FF2B5EF4-FFF2-40B4-BE49-F238E27FC236}">
                <a16:creationId xmlns:a16="http://schemas.microsoft.com/office/drawing/2014/main" xmlns="" id="{EB2FD67E-BF05-4C69-AFB0-4EFD08DA39D1}"/>
              </a:ext>
            </a:extLst>
          </p:cNvPr>
          <p:cNvSpPr>
            <a:spLocks noGrp="1"/>
          </p:cNvSpPr>
          <p:nvPr>
            <p:ph idx="1"/>
          </p:nvPr>
        </p:nvSpPr>
        <p:spPr/>
        <p:txBody>
          <a:bodyPr/>
          <a:lstStyle/>
          <a:p>
            <a:r>
              <a:rPr lang="en-GB" dirty="0"/>
              <a:t>Every Wednesday morning 3 young people from Cromarty meet </a:t>
            </a:r>
          </a:p>
          <a:p>
            <a:r>
              <a:rPr lang="en-GB" dirty="0"/>
              <a:t>This is the steering group for the Equalities and Diversity Group</a:t>
            </a:r>
          </a:p>
          <a:p>
            <a:r>
              <a:rPr lang="en-GB" dirty="0"/>
              <a:t>They have created a survey for the whole school</a:t>
            </a:r>
          </a:p>
          <a:p>
            <a:r>
              <a:rPr lang="en-GB" dirty="0"/>
              <a:t>They have attended a meeting about the PSE review in Highland </a:t>
            </a:r>
          </a:p>
          <a:p>
            <a:r>
              <a:rPr lang="en-GB" dirty="0"/>
              <a:t>The group have been working on a presentation for the Elected members – this is happening on Wednesday 28</a:t>
            </a:r>
            <a:r>
              <a:rPr lang="en-GB" baseline="30000" dirty="0"/>
              <a:t>th</a:t>
            </a:r>
            <a:r>
              <a:rPr lang="en-GB" dirty="0"/>
              <a:t> April </a:t>
            </a:r>
          </a:p>
        </p:txBody>
      </p:sp>
      <p:pic>
        <p:nvPicPr>
          <p:cNvPr id="5" name="Picture 4" descr="Text&#10;&#10;Description automatically generated">
            <a:extLst>
              <a:ext uri="{FF2B5EF4-FFF2-40B4-BE49-F238E27FC236}">
                <a16:creationId xmlns:a16="http://schemas.microsoft.com/office/drawing/2014/main" xmlns="" id="{20652D10-9A1A-49FC-AA1F-CEE85DAB6E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60502" y="4693572"/>
            <a:ext cx="3198761" cy="1799303"/>
          </a:xfrm>
          <a:prstGeom prst="rect">
            <a:avLst/>
          </a:prstGeom>
        </p:spPr>
      </p:pic>
    </p:spTree>
    <p:extLst>
      <p:ext uri="{BB962C8B-B14F-4D97-AF65-F5344CB8AC3E}">
        <p14:creationId xmlns:p14="http://schemas.microsoft.com/office/powerpoint/2010/main" xmlns="" val="315588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xmlns="" id="{1D63C574-BFD2-41A1-A567-B0C3CC7FD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xmlns="" id="{E2A46BAB-8C31-42B2-90E8-B26DD3E8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xmlns="" id="{B3F7A3C7-0737-4E57-B30E-8EEFE638B4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xmlns="" id="{3BE6D516-DFC6-4698-B3F1-5F591C1130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xmlns="" id="{C2580FB0-D146-458C-AF1B-8E8BBF6BBA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xmlns=""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xmlns=""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xmlns=""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xmlns=""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xmlns=""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xmlns=""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xmlns=""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xmlns=""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xmlns="" id="{3E87EF35-A5B0-44D8-BE6F-E696ECA08997}"/>
              </a:ext>
            </a:extLst>
          </p:cNvPr>
          <p:cNvSpPr>
            <a:spLocks noGrp="1"/>
          </p:cNvSpPr>
          <p:nvPr>
            <p:ph type="title"/>
          </p:nvPr>
        </p:nvSpPr>
        <p:spPr>
          <a:xfrm>
            <a:off x="786385" y="841248"/>
            <a:ext cx="3515244" cy="5340097"/>
          </a:xfrm>
        </p:spPr>
        <p:txBody>
          <a:bodyPr anchor="ctr">
            <a:normAutofit/>
          </a:bodyPr>
          <a:lstStyle/>
          <a:p>
            <a:r>
              <a:rPr lang="en-GB" sz="4800">
                <a:solidFill>
                  <a:schemeClr val="bg1"/>
                </a:solidFill>
              </a:rPr>
              <a:t>MFR Emergency Grant </a:t>
            </a:r>
          </a:p>
        </p:txBody>
      </p:sp>
      <p:graphicFrame>
        <p:nvGraphicFramePr>
          <p:cNvPr id="5" name="Content Placeholder 2">
            <a:extLst>
              <a:ext uri="{FF2B5EF4-FFF2-40B4-BE49-F238E27FC236}">
                <a16:creationId xmlns:a16="http://schemas.microsoft.com/office/drawing/2014/main" xmlns="" id="{E281BE79-F5D6-42B1-91D0-2FD13B6209AD}"/>
              </a:ext>
            </a:extLst>
          </p:cNvPr>
          <p:cNvGraphicFramePr>
            <a:graphicFrameLocks noGrp="1"/>
          </p:cNvGraphicFramePr>
          <p:nvPr>
            <p:ph idx="1"/>
            <p:extLst>
              <p:ext uri="{D42A27DB-BD31-4B8C-83A1-F6EECF244321}">
                <p14:modId xmlns:p14="http://schemas.microsoft.com/office/powerpoint/2010/main" xmlns="" val="406132166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1172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DDC058-2B82-4887-95E0-792063355CDE}"/>
              </a:ext>
            </a:extLst>
          </p:cNvPr>
          <p:cNvSpPr>
            <a:spLocks noGrp="1"/>
          </p:cNvSpPr>
          <p:nvPr>
            <p:ph type="title"/>
          </p:nvPr>
        </p:nvSpPr>
        <p:spPr/>
        <p:txBody>
          <a:bodyPr/>
          <a:lstStyle/>
          <a:p>
            <a:r>
              <a:rPr lang="en-GB" dirty="0"/>
              <a:t>Young Scot Awards </a:t>
            </a:r>
          </a:p>
        </p:txBody>
      </p:sp>
      <p:sp>
        <p:nvSpPr>
          <p:cNvPr id="3" name="Content Placeholder 2">
            <a:extLst>
              <a:ext uri="{FF2B5EF4-FFF2-40B4-BE49-F238E27FC236}">
                <a16:creationId xmlns:a16="http://schemas.microsoft.com/office/drawing/2014/main" xmlns="" id="{148A0CA9-DCD5-4F37-8169-EBFEB863F61E}"/>
              </a:ext>
            </a:extLst>
          </p:cNvPr>
          <p:cNvSpPr>
            <a:spLocks noGrp="1"/>
          </p:cNvSpPr>
          <p:nvPr>
            <p:ph idx="1"/>
          </p:nvPr>
        </p:nvSpPr>
        <p:spPr/>
        <p:txBody>
          <a:bodyPr/>
          <a:lstStyle/>
          <a:p>
            <a:pPr>
              <a:lnSpc>
                <a:spcPct val="106000"/>
              </a:lnSpc>
              <a:spcAft>
                <a:spcPts val="800"/>
              </a:spcAft>
            </a:pPr>
            <a:r>
              <a:rPr lang="en-GB" sz="1800" dirty="0">
                <a:effectLst/>
                <a:latin typeface="Verdana" panose="020B0604030504040204" pitchFamily="34" charset="0"/>
                <a:ea typeface="Times New Roman" panose="02020603050405020304" pitchFamily="18" charset="0"/>
                <a:cs typeface="Calibri" panose="020F0502020204030204" pitchFamily="34" charset="0"/>
              </a:rPr>
              <a:t>I am getting in touch to say thank you for nominating Constantine, Allan, Tilly &amp; Freya  for a Sunday Mail Young Scot Award 2021. This year, our judges found it incredibly difficult to select the finalists. And, after much deliberation, these young people were not chosen as a finalist’s. I know this will be disappointing, however, being nominated for the Sunday Mail Young Scot Awards is an outstanding achievement that should be celebrated. We’ll soon be sending a certificate of recognition in the post.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dirty="0"/>
          </a:p>
        </p:txBody>
      </p:sp>
      <p:pic>
        <p:nvPicPr>
          <p:cNvPr id="4" name="Picture 3" descr="A picture containing text&#10;&#10;Description automatically generated">
            <a:extLst>
              <a:ext uri="{FF2B5EF4-FFF2-40B4-BE49-F238E27FC236}">
                <a16:creationId xmlns:a16="http://schemas.microsoft.com/office/drawing/2014/main" xmlns="" id="{02CB28BF-DC49-45AE-B8CB-C999BCE60B43}"/>
              </a:ext>
            </a:extLst>
          </p:cNvPr>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4137285" y="4001294"/>
            <a:ext cx="4226134" cy="2569095"/>
          </a:xfrm>
          <a:prstGeom prst="rect">
            <a:avLst/>
          </a:prstGeom>
          <a:noFill/>
          <a:ln>
            <a:noFill/>
          </a:ln>
        </p:spPr>
      </p:pic>
    </p:spTree>
    <p:extLst>
      <p:ext uri="{BB962C8B-B14F-4D97-AF65-F5344CB8AC3E}">
        <p14:creationId xmlns:p14="http://schemas.microsoft.com/office/powerpoint/2010/main" xmlns="" val="293863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17DADA86-6C7C-452C-8D00-2DE438FA2216}"/>
              </a:ext>
            </a:extLst>
          </p:cNvPr>
          <p:cNvSpPr>
            <a:spLocks noGrp="1"/>
          </p:cNvSpPr>
          <p:nvPr>
            <p:ph type="title"/>
          </p:nvPr>
        </p:nvSpPr>
        <p:spPr>
          <a:xfrm>
            <a:off x="6094105" y="802955"/>
            <a:ext cx="4977976" cy="1454051"/>
          </a:xfrm>
        </p:spPr>
        <p:txBody>
          <a:bodyPr>
            <a:normAutofit/>
          </a:bodyPr>
          <a:lstStyle/>
          <a:p>
            <a:r>
              <a:rPr lang="en-GB">
                <a:solidFill>
                  <a:srgbClr val="000000"/>
                </a:solidFill>
              </a:rPr>
              <a:t>1-1s</a:t>
            </a: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oard Room">
            <a:extLst>
              <a:ext uri="{FF2B5EF4-FFF2-40B4-BE49-F238E27FC236}">
                <a16:creationId xmlns:a16="http://schemas.microsoft.com/office/drawing/2014/main" xmlns="" id="{B1F530FA-9339-441C-AD45-82E3962184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xmlns="" id="{22A84A62-3E4E-401F-BC50-21F28C142718}"/>
              </a:ext>
            </a:extLst>
          </p:cNvPr>
          <p:cNvSpPr>
            <a:spLocks noGrp="1"/>
          </p:cNvSpPr>
          <p:nvPr>
            <p:ph idx="1"/>
          </p:nvPr>
        </p:nvSpPr>
        <p:spPr>
          <a:xfrm>
            <a:off x="6090574" y="1034322"/>
            <a:ext cx="4977578" cy="5026650"/>
          </a:xfrm>
        </p:spPr>
        <p:txBody>
          <a:bodyPr anchor="ctr">
            <a:normAutofit/>
          </a:bodyPr>
          <a:lstStyle/>
          <a:p>
            <a:r>
              <a:rPr lang="en-GB" sz="1400" dirty="0">
                <a:solidFill>
                  <a:srgbClr val="000000"/>
                </a:solidFill>
              </a:rPr>
              <a:t>A lot of the 1-1s that happen are with young who don’t want to be part of a group setting, they feel more comfortable with a 1-1.</a:t>
            </a:r>
          </a:p>
          <a:p>
            <a:r>
              <a:rPr lang="en-GB" sz="1400" dirty="0">
                <a:solidFill>
                  <a:srgbClr val="000000"/>
                </a:solidFill>
              </a:rPr>
              <a:t>Through out these 1-1’s a number of training courses have been delivered </a:t>
            </a:r>
          </a:p>
          <a:p>
            <a:r>
              <a:rPr lang="en-GB" sz="1400" dirty="0">
                <a:solidFill>
                  <a:srgbClr val="000000"/>
                </a:solidFill>
              </a:rPr>
              <a:t>Sometimes young people just want to talk to someone and say how they are feeling to someone out with their family especially when they were at home all the time </a:t>
            </a:r>
          </a:p>
          <a:p>
            <a:r>
              <a:rPr lang="en-GB" sz="1400" dirty="0">
                <a:solidFill>
                  <a:srgbClr val="000000"/>
                </a:solidFill>
              </a:rPr>
              <a:t>Sometimes the 1-1’s are supporting with school work</a:t>
            </a:r>
          </a:p>
          <a:p>
            <a:r>
              <a:rPr lang="en-GB" sz="1400" dirty="0">
                <a:solidFill>
                  <a:srgbClr val="000000"/>
                </a:solidFill>
              </a:rPr>
              <a:t>A number of young people have told us about being anxious about going back to school and the pressures of going with back the up and coming assessments </a:t>
            </a:r>
          </a:p>
          <a:p>
            <a:r>
              <a:rPr lang="en-GB" sz="1400" dirty="0">
                <a:solidFill>
                  <a:srgbClr val="000000"/>
                </a:solidFill>
              </a:rPr>
              <a:t>Some of the things we are told at 1-1s would not be told to us in a group setting. </a:t>
            </a:r>
          </a:p>
        </p:txBody>
      </p:sp>
    </p:spTree>
    <p:extLst>
      <p:ext uri="{BB962C8B-B14F-4D97-AF65-F5344CB8AC3E}">
        <p14:creationId xmlns:p14="http://schemas.microsoft.com/office/powerpoint/2010/main" xmlns="" val="203728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2" y="453981"/>
            <a:ext cx="6675120" cy="1877811"/>
          </a:xfrm>
          <a:prstGeom prst="rect">
            <a:avLst/>
          </a:prstGeom>
          <a:solidFill>
            <a:srgbClr val="AF553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xmlns="" id="{63B0DA5C-B414-49A0-BD6F-8B8E6B91C49B}"/>
              </a:ext>
            </a:extLst>
          </p:cNvPr>
          <p:cNvSpPr>
            <a:spLocks noGrp="1"/>
          </p:cNvSpPr>
          <p:nvPr>
            <p:ph type="title"/>
          </p:nvPr>
        </p:nvSpPr>
        <p:spPr>
          <a:xfrm>
            <a:off x="731520" y="731520"/>
            <a:ext cx="6089904" cy="1426464"/>
          </a:xfrm>
        </p:spPr>
        <p:txBody>
          <a:bodyPr>
            <a:normAutofit/>
          </a:bodyPr>
          <a:lstStyle/>
          <a:p>
            <a:r>
              <a:rPr lang="en-GB" sz="4100">
                <a:solidFill>
                  <a:srgbClr val="FFFFFF"/>
                </a:solidFill>
              </a:rPr>
              <a:t>Quiz &amp; Scavenger Hunt with Cromarty Primary School </a:t>
            </a:r>
          </a:p>
        </p:txBody>
      </p:sp>
      <p:sp>
        <p:nvSpPr>
          <p:cNvPr id="12" name="Rectangle 11">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73768" y="453155"/>
            <a:ext cx="2149358" cy="1878638"/>
          </a:xfrm>
          <a:prstGeom prst="rect">
            <a:avLst/>
          </a:prstGeom>
          <a:solidFill>
            <a:srgbClr val="EA471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xmlns="" id="{2AB69A0C-8F82-40CC-986F-1F61CE42E12B}"/>
              </a:ext>
            </a:extLst>
          </p:cNvPr>
          <p:cNvSpPr>
            <a:spLocks noGrp="1"/>
          </p:cNvSpPr>
          <p:nvPr>
            <p:ph idx="1"/>
          </p:nvPr>
        </p:nvSpPr>
        <p:spPr>
          <a:xfrm>
            <a:off x="789456" y="2798385"/>
            <a:ext cx="6031967" cy="3283260"/>
          </a:xfrm>
        </p:spPr>
        <p:txBody>
          <a:bodyPr anchor="ctr">
            <a:normAutofit/>
          </a:bodyPr>
          <a:lstStyle/>
          <a:p>
            <a:r>
              <a:rPr lang="en-GB" sz="1700"/>
              <a:t>These session have been really popular with the pupils in Cromarty Primary School.</a:t>
            </a:r>
          </a:p>
          <a:p>
            <a:r>
              <a:rPr lang="en-GB" sz="1700"/>
              <a:t>At the last quiz Julie Dinwoodie (Head Teacher) Thanked myself and John for the hard work we have put in to enable the young people to have a quiz each week.</a:t>
            </a:r>
          </a:p>
          <a:p>
            <a:r>
              <a:rPr lang="en-GB" sz="1700"/>
              <a:t>Every child in the primary school was given a chocolate easter egg from the Youth Café to say thank you to them for turning up each week.</a:t>
            </a:r>
          </a:p>
          <a:p>
            <a:r>
              <a:rPr lang="en-GB" sz="1700"/>
              <a:t>Myself and John really enjoyed creating and taking part in the quiz. </a:t>
            </a:r>
          </a:p>
          <a:p>
            <a:r>
              <a:rPr lang="en-GB" sz="1700"/>
              <a:t>Each week we both learnt something new. </a:t>
            </a:r>
          </a:p>
        </p:txBody>
      </p:sp>
      <p:pic>
        <p:nvPicPr>
          <p:cNvPr id="5" name="Picture 4" descr="A picture containing text, clipart&#10;&#10;Description automatically generated">
            <a:extLst>
              <a:ext uri="{FF2B5EF4-FFF2-40B4-BE49-F238E27FC236}">
                <a16:creationId xmlns:a16="http://schemas.microsoft.com/office/drawing/2014/main" xmlns="" id="{DAC7247B-B7A5-4D4A-ADF6-8EAAE70830B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49" r="1375" b="1"/>
          <a:stretch/>
        </p:blipFill>
        <p:spPr>
          <a:xfrm>
            <a:off x="7277100" y="2480954"/>
            <a:ext cx="4455979" cy="3918123"/>
          </a:xfrm>
          <a:prstGeom prst="rect">
            <a:avLst/>
          </a:prstGeom>
        </p:spPr>
      </p:pic>
    </p:spTree>
    <p:extLst>
      <p:ext uri="{BB962C8B-B14F-4D97-AF65-F5344CB8AC3E}">
        <p14:creationId xmlns:p14="http://schemas.microsoft.com/office/powerpoint/2010/main" xmlns="" val="2350717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E57A3F2-3497-430E-BCD2-151E9B574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xmlns="" id="{88B1F424-0E60-4F04-AFC7-00E1F21101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xmlns="" id="{6B509DD1-7F4E-4C4D-9B18-626473A5F7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xmlns="" id="{BB89D3BB-9A77-48E3-8C98-9A0A1DD4F7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C332089A-FC18-4973-A55F-B7C82055103F}"/>
              </a:ext>
            </a:extLst>
          </p:cNvPr>
          <p:cNvSpPr>
            <a:spLocks noGrp="1"/>
          </p:cNvSpPr>
          <p:nvPr>
            <p:ph type="title"/>
          </p:nvPr>
        </p:nvSpPr>
        <p:spPr>
          <a:xfrm>
            <a:off x="1322754" y="1522820"/>
            <a:ext cx="2748041" cy="3601914"/>
          </a:xfrm>
        </p:spPr>
        <p:txBody>
          <a:bodyPr anchor="ctr">
            <a:normAutofit/>
          </a:bodyPr>
          <a:lstStyle/>
          <a:p>
            <a:r>
              <a:rPr lang="en-GB" sz="3600">
                <a:solidFill>
                  <a:srgbClr val="FFFFFF"/>
                </a:solidFill>
              </a:rPr>
              <a:t>Planning for next term </a:t>
            </a:r>
          </a:p>
        </p:txBody>
      </p:sp>
      <p:graphicFrame>
        <p:nvGraphicFramePr>
          <p:cNvPr id="23" name="Content Placeholder 2">
            <a:extLst>
              <a:ext uri="{FF2B5EF4-FFF2-40B4-BE49-F238E27FC236}">
                <a16:creationId xmlns:a16="http://schemas.microsoft.com/office/drawing/2014/main" xmlns="" id="{3C574973-EF7C-4767-A0AE-96849661A850}"/>
              </a:ext>
            </a:extLst>
          </p:cNvPr>
          <p:cNvGraphicFramePr>
            <a:graphicFrameLocks noGrp="1"/>
          </p:cNvGraphicFramePr>
          <p:nvPr>
            <p:ph idx="1"/>
            <p:extLst>
              <p:ext uri="{D42A27DB-BD31-4B8C-83A1-F6EECF244321}">
                <p14:modId xmlns:p14="http://schemas.microsoft.com/office/powerpoint/2010/main" xmlns="" val="2153723261"/>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9164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xmlns="" id="{1D63C574-BFD2-41A1-A567-B0C3CC7FD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xmlns="" id="{E2A46BAB-8C31-42B2-90E8-B26DD3E8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xmlns="" id="{B3F7A3C7-0737-4E57-B30E-8EEFE638B4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xmlns="" id="{3BE6D516-DFC6-4698-B3F1-5F591C1130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xmlns="" id="{C2580FB0-D146-458C-AF1B-8E8BBF6BBA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xmlns=""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xmlns=""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xmlns=""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xmlns=""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xmlns=""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xmlns=""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xmlns=""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xmlns=""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xmlns="" id="{563253E8-4973-4C58-AD27-8CF89B7D2C95}"/>
              </a:ext>
            </a:extLst>
          </p:cNvPr>
          <p:cNvSpPr>
            <a:spLocks noGrp="1"/>
          </p:cNvSpPr>
          <p:nvPr>
            <p:ph type="title"/>
          </p:nvPr>
        </p:nvSpPr>
        <p:spPr>
          <a:xfrm>
            <a:off x="786385" y="841248"/>
            <a:ext cx="3515244" cy="5340097"/>
          </a:xfrm>
        </p:spPr>
        <p:txBody>
          <a:bodyPr anchor="ctr">
            <a:normAutofit/>
          </a:bodyPr>
          <a:lstStyle/>
          <a:p>
            <a:r>
              <a:rPr lang="en-GB" sz="4800">
                <a:solidFill>
                  <a:schemeClr val="bg1"/>
                </a:solidFill>
              </a:rPr>
              <a:t>Meeting’s </a:t>
            </a:r>
          </a:p>
        </p:txBody>
      </p:sp>
      <p:graphicFrame>
        <p:nvGraphicFramePr>
          <p:cNvPr id="5" name="Content Placeholder 2">
            <a:extLst>
              <a:ext uri="{FF2B5EF4-FFF2-40B4-BE49-F238E27FC236}">
                <a16:creationId xmlns:a16="http://schemas.microsoft.com/office/drawing/2014/main" xmlns="" id="{002422A6-BD6E-4AEA-9592-FF771816FF41}"/>
              </a:ext>
            </a:extLst>
          </p:cNvPr>
          <p:cNvGraphicFramePr>
            <a:graphicFrameLocks noGrp="1"/>
          </p:cNvGraphicFramePr>
          <p:nvPr>
            <p:ph idx="1"/>
            <p:extLst>
              <p:ext uri="{D42A27DB-BD31-4B8C-83A1-F6EECF244321}">
                <p14:modId xmlns:p14="http://schemas.microsoft.com/office/powerpoint/2010/main" xmlns="" val="82266437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6333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03FBF526-9F9E-4FCF-A71A-6F2832CB34A9}"/>
              </a:ext>
            </a:extLst>
          </p:cNvPr>
          <p:cNvSpPr>
            <a:spLocks noGrp="1"/>
          </p:cNvSpPr>
          <p:nvPr>
            <p:ph type="title"/>
          </p:nvPr>
        </p:nvSpPr>
        <p:spPr>
          <a:xfrm>
            <a:off x="535020" y="685800"/>
            <a:ext cx="2780271" cy="5105400"/>
          </a:xfrm>
        </p:spPr>
        <p:txBody>
          <a:bodyPr>
            <a:normAutofit/>
          </a:bodyPr>
          <a:lstStyle/>
          <a:p>
            <a:r>
              <a:rPr lang="en-GB" sz="4000">
                <a:solidFill>
                  <a:srgbClr val="FFFFFF"/>
                </a:solidFill>
              </a:rPr>
              <a:t>Number </a:t>
            </a:r>
          </a:p>
        </p:txBody>
      </p:sp>
      <p:graphicFrame>
        <p:nvGraphicFramePr>
          <p:cNvPr id="5" name="Content Placeholder 2">
            <a:extLst>
              <a:ext uri="{FF2B5EF4-FFF2-40B4-BE49-F238E27FC236}">
                <a16:creationId xmlns:a16="http://schemas.microsoft.com/office/drawing/2014/main" xmlns="" id="{E3C63172-37E4-44C6-951D-B8697AC9BB73}"/>
              </a:ext>
            </a:extLst>
          </p:cNvPr>
          <p:cNvGraphicFramePr>
            <a:graphicFrameLocks noGrp="1"/>
          </p:cNvGraphicFramePr>
          <p:nvPr>
            <p:ph idx="1"/>
            <p:extLst>
              <p:ext uri="{D42A27DB-BD31-4B8C-83A1-F6EECF244321}">
                <p14:modId xmlns:p14="http://schemas.microsoft.com/office/powerpoint/2010/main" xmlns="" val="2416056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7416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B2F21-7521-4BEC-91EC-514D3BA3E4B4}"/>
              </a:ext>
            </a:extLst>
          </p:cNvPr>
          <p:cNvSpPr>
            <a:spLocks noGrp="1"/>
          </p:cNvSpPr>
          <p:nvPr>
            <p:ph type="title"/>
          </p:nvPr>
        </p:nvSpPr>
        <p:spPr>
          <a:xfrm>
            <a:off x="714756" y="321211"/>
            <a:ext cx="10762488" cy="1207008"/>
          </a:xfrm>
        </p:spPr>
        <p:txBody>
          <a:bodyPr vert="horz" lIns="91440" tIns="45720" rIns="91440" bIns="45720" rtlCol="0" anchor="b">
            <a:normAutofit/>
          </a:bodyPr>
          <a:lstStyle/>
          <a:p>
            <a:pPr algn="ctr"/>
            <a:r>
              <a:rPr lang="en-US" sz="3800" kern="1200" dirty="0">
                <a:solidFill>
                  <a:schemeClr val="tx1"/>
                </a:solidFill>
                <a:latin typeface="+mj-lt"/>
                <a:ea typeface="+mj-ea"/>
                <a:cs typeface="+mj-cs"/>
              </a:rPr>
              <a:t>Thank you Cards that young people created for some of the funders.</a:t>
            </a:r>
          </a:p>
        </p:txBody>
      </p:sp>
      <p:pic>
        <p:nvPicPr>
          <p:cNvPr id="4" name="Content Placeholder 3">
            <a:extLst>
              <a:ext uri="{FF2B5EF4-FFF2-40B4-BE49-F238E27FC236}">
                <a16:creationId xmlns:a16="http://schemas.microsoft.com/office/drawing/2014/main" xmlns="" id="{F38D054D-D85E-4538-AA31-941210FE5EE9}"/>
              </a:ext>
            </a:extLst>
          </p:cNvPr>
          <p:cNvPicPr>
            <a:picLocks/>
          </p:cNvPicPr>
          <p:nvPr/>
        </p:nvPicPr>
        <p:blipFill rotWithShape="1">
          <a:blip r:embed="rId2" r:link="rId3" cstate="print">
            <a:extLst>
              <a:ext uri="{28A0092B-C50C-407E-A947-70E740481C1C}">
                <a14:useLocalDpi xmlns:a14="http://schemas.microsoft.com/office/drawing/2010/main" xmlns="" val="0"/>
              </a:ext>
            </a:extLst>
          </a:blip>
          <a:srcRect t="13734" r="2" b="30767"/>
          <a:stretch>
            <a:fillRect/>
          </a:stretch>
        </p:blipFill>
        <p:spPr bwMode="auto">
          <a:xfrm>
            <a:off x="609600" y="2423680"/>
            <a:ext cx="5212080" cy="3856948"/>
          </a:xfrm>
          <a:prstGeom prst="rect">
            <a:avLst/>
          </a:prstGeom>
          <a:noFill/>
        </p:spPr>
      </p:pic>
      <p:cxnSp>
        <p:nvCxnSpPr>
          <p:cNvPr id="19" name="Straight Connector 18">
            <a:extLst>
              <a:ext uri="{FF2B5EF4-FFF2-40B4-BE49-F238E27FC236}">
                <a16:creationId xmlns:a16="http://schemas.microsoft.com/office/drawing/2014/main" xmlns="" id="{B6375111-306C-49EA-9DD1-79A2ED78FA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5AE82344-4991-48ED-BAFE-21EE3BD798C8}"/>
              </a:ext>
            </a:extLst>
          </p:cNvPr>
          <p:cNvPicPr/>
          <p:nvPr/>
        </p:nvPicPr>
        <p:blipFill rotWithShape="1">
          <a:blip r:embed="rId4" r:link="rId5" cstate="print">
            <a:extLst>
              <a:ext uri="{28A0092B-C50C-407E-A947-70E740481C1C}">
                <a14:useLocalDpi xmlns:a14="http://schemas.microsoft.com/office/drawing/2010/main" xmlns="" val="0"/>
              </a:ext>
            </a:extLst>
          </a:blip>
          <a:srcRect t="7947" r="2" b="36545"/>
          <a:stretch>
            <a:fillRect/>
          </a:stretch>
        </p:blipFill>
        <p:spPr bwMode="auto">
          <a:xfrm>
            <a:off x="6370320" y="2423040"/>
            <a:ext cx="5212080" cy="3857568"/>
          </a:xfrm>
          <a:prstGeom prst="rect">
            <a:avLst/>
          </a:prstGeom>
          <a:noFill/>
        </p:spPr>
      </p:pic>
      <p:sp>
        <p:nvSpPr>
          <p:cNvPr id="7" name="Title 1">
            <a:extLst>
              <a:ext uri="{FF2B5EF4-FFF2-40B4-BE49-F238E27FC236}">
                <a16:creationId xmlns:a16="http://schemas.microsoft.com/office/drawing/2014/main" xmlns="" id="{610D7C3F-FC0C-4B88-8D8E-0CA6E7D579EE}"/>
              </a:ext>
            </a:extLst>
          </p:cNvPr>
          <p:cNvSpPr txBox="1">
            <a:spLocks/>
          </p:cNvSpPr>
          <p:nvPr/>
        </p:nvSpPr>
        <p:spPr>
          <a:xfrm>
            <a:off x="1083211" y="1372126"/>
            <a:ext cx="3086217" cy="12070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Amount -  £5000 for a </a:t>
            </a:r>
          </a:p>
          <a:p>
            <a:pPr algn="ctr"/>
            <a:r>
              <a:rPr lang="en-US" sz="1800" dirty="0"/>
              <a:t>recovery Summer Programme </a:t>
            </a:r>
          </a:p>
          <a:p>
            <a:pPr algn="ctr"/>
            <a:endParaRPr lang="en-US" sz="1800" dirty="0"/>
          </a:p>
        </p:txBody>
      </p:sp>
      <p:sp>
        <p:nvSpPr>
          <p:cNvPr id="8" name="Title 1">
            <a:extLst>
              <a:ext uri="{FF2B5EF4-FFF2-40B4-BE49-F238E27FC236}">
                <a16:creationId xmlns:a16="http://schemas.microsoft.com/office/drawing/2014/main" xmlns="" id="{DEFAC3A0-3774-499B-BA07-4B1F7CAC17DE}"/>
              </a:ext>
            </a:extLst>
          </p:cNvPr>
          <p:cNvSpPr txBox="1">
            <a:spLocks/>
          </p:cNvSpPr>
          <p:nvPr/>
        </p:nvSpPr>
        <p:spPr>
          <a:xfrm>
            <a:off x="6975230" y="1642666"/>
            <a:ext cx="3086217" cy="6659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Amount -  £1700 for Holiday Hunger &amp; Cookwell </a:t>
            </a:r>
          </a:p>
        </p:txBody>
      </p:sp>
    </p:spTree>
    <p:extLst>
      <p:ext uri="{BB962C8B-B14F-4D97-AF65-F5344CB8AC3E}">
        <p14:creationId xmlns:p14="http://schemas.microsoft.com/office/powerpoint/2010/main" xmlns="" val="337216027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2" y="453981"/>
            <a:ext cx="6675120" cy="1877811"/>
          </a:xfrm>
          <a:prstGeom prst="rect">
            <a:avLst/>
          </a:prstGeom>
          <a:solidFill>
            <a:srgbClr val="807C4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xmlns="" id="{79BBEEEB-DB3D-4E03-AEBA-D383363B6D71}"/>
              </a:ext>
            </a:extLst>
          </p:cNvPr>
          <p:cNvSpPr>
            <a:spLocks noGrp="1"/>
          </p:cNvSpPr>
          <p:nvPr>
            <p:ph type="title"/>
          </p:nvPr>
        </p:nvSpPr>
        <p:spPr>
          <a:xfrm>
            <a:off x="731520" y="731520"/>
            <a:ext cx="6089904" cy="1426464"/>
          </a:xfrm>
        </p:spPr>
        <p:txBody>
          <a:bodyPr>
            <a:normAutofit/>
          </a:bodyPr>
          <a:lstStyle/>
          <a:p>
            <a:r>
              <a:rPr lang="en-GB" sz="3400">
                <a:solidFill>
                  <a:srgbClr val="FFFFFF"/>
                </a:solidFill>
              </a:rPr>
              <a:t>Thanks You’s for Families for the support we have given them.</a:t>
            </a:r>
          </a:p>
        </p:txBody>
      </p:sp>
      <p:sp>
        <p:nvSpPr>
          <p:cNvPr id="12" name="Rectangle 11">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73768" y="453155"/>
            <a:ext cx="2149358" cy="1878638"/>
          </a:xfrm>
          <a:prstGeom prst="rect">
            <a:avLst/>
          </a:prstGeom>
          <a:solidFill>
            <a:srgbClr val="FFEF1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F40BC9D-9582-43E8-B575-31EC64FD1650}"/>
              </a:ext>
            </a:extLst>
          </p:cNvPr>
          <p:cNvSpPr>
            <a:spLocks noGrp="1"/>
          </p:cNvSpPr>
          <p:nvPr>
            <p:ph idx="1"/>
          </p:nvPr>
        </p:nvSpPr>
        <p:spPr>
          <a:xfrm>
            <a:off x="789456" y="2798385"/>
            <a:ext cx="6031967" cy="3283260"/>
          </a:xfrm>
        </p:spPr>
        <p:txBody>
          <a:bodyPr anchor="ctr">
            <a:normAutofit/>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Dear Fraser, Wanda, and all the ones that have been helping us, </a:t>
            </a:r>
            <a:br>
              <a:rPr lang="en-GB" sz="1400">
                <a:effectLst/>
                <a:latin typeface="Calibri" panose="020F0502020204030204" pitchFamily="34" charset="0"/>
                <a:ea typeface="Times New Roman" panose="02020603050405020304" pitchFamily="18" charset="0"/>
                <a:cs typeface="Times New Roman" panose="02020603050405020304" pitchFamily="18" charset="0"/>
              </a:rPr>
            </a:br>
            <a:r>
              <a:rPr lang="en-GB" sz="1400">
                <a:effectLst/>
                <a:latin typeface="Calibri" panose="020F0502020204030204" pitchFamily="34" charset="0"/>
                <a:ea typeface="Times New Roman" panose="02020603050405020304" pitchFamily="18" charset="0"/>
                <a:cs typeface="Times New Roman" panose="02020603050405020304" pitchFamily="18" charset="0"/>
              </a:rPr>
              <a:t>I am writing to thank this team of kind people who has been kindly supporting me after having a dark episode of my life and my family for over a long period of time during this pandemic. The activities of youth cafe really make a difference in the kids life in Cromarty. Also Fraser is been so helpful and caring towards our family. He is always there solving paper work and inviting us to activities. I have expressed our appreciation and really wish we can help the community back. With Warmest regards</a:t>
            </a:r>
          </a:p>
          <a:p>
            <a:endParaRPr lang="en-GB" sz="1400">
              <a:latin typeface="Calibri" panose="020F0502020204030204" pitchFamily="34"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Thank u so much for applying for that vouchers, those where a massive help and helped us get back up on our feet especially with electric as with the kids being at home and charging school chrome books and such like our electric has went through the roof money wise.</a:t>
            </a:r>
            <a:br>
              <a:rPr lang="en-GB" sz="1400">
                <a:effectLst/>
                <a:latin typeface="Calibri" panose="020F0502020204030204" pitchFamily="34" charset="0"/>
                <a:ea typeface="Times New Roman" panose="02020603050405020304" pitchFamily="18" charset="0"/>
                <a:cs typeface="Times New Roman" panose="02020603050405020304" pitchFamily="18" charset="0"/>
              </a:rPr>
            </a:br>
            <a:r>
              <a:rPr lang="en-GB" sz="1400">
                <a:effectLst/>
                <a:latin typeface="Calibri" panose="020F0502020204030204" pitchFamily="34" charset="0"/>
                <a:ea typeface="Times New Roman" panose="02020603050405020304" pitchFamily="18" charset="0"/>
                <a:cs typeface="Times New Roman" panose="02020603050405020304" pitchFamily="18" charset="0"/>
              </a:rPr>
              <a:t>Thank you so much for you continuing support for the kids through the youth cafe </a:t>
            </a:r>
            <a:endParaRPr lang="en-GB" sz="1400">
              <a:latin typeface="Calibri" panose="020F0502020204030204" pitchFamily="34" charset="0"/>
              <a:cs typeface="Times New Roman" panose="02020603050405020304" pitchFamily="18" charset="0"/>
            </a:endParaRPr>
          </a:p>
          <a:p>
            <a:endParaRPr lang="en-GB" sz="1400"/>
          </a:p>
        </p:txBody>
      </p:sp>
      <p:pic>
        <p:nvPicPr>
          <p:cNvPr id="5" name="Picture 4" descr="A picture containing text, clipart&#10;&#10;Description automatically generated">
            <a:extLst>
              <a:ext uri="{FF2B5EF4-FFF2-40B4-BE49-F238E27FC236}">
                <a16:creationId xmlns:a16="http://schemas.microsoft.com/office/drawing/2014/main" xmlns="" id="{A56C2D08-9B51-425F-BDC7-9A1E549F086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6395"/>
          <a:stretch/>
        </p:blipFill>
        <p:spPr>
          <a:xfrm>
            <a:off x="7277100" y="2480954"/>
            <a:ext cx="4455979" cy="3918123"/>
          </a:xfrm>
          <a:prstGeom prst="rect">
            <a:avLst/>
          </a:prstGeom>
        </p:spPr>
      </p:pic>
    </p:spTree>
    <p:extLst>
      <p:ext uri="{BB962C8B-B14F-4D97-AF65-F5344CB8AC3E}">
        <p14:creationId xmlns:p14="http://schemas.microsoft.com/office/powerpoint/2010/main" xmlns="" val="100988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E593D-B87A-45D3-9F1E-5FF6C551ACF6}"/>
              </a:ext>
            </a:extLst>
          </p:cNvPr>
          <p:cNvSpPr>
            <a:spLocks noGrp="1"/>
          </p:cNvSpPr>
          <p:nvPr>
            <p:ph type="title"/>
          </p:nvPr>
        </p:nvSpPr>
        <p:spPr>
          <a:xfrm>
            <a:off x="6234330" y="803325"/>
            <a:ext cx="5314536" cy="1325563"/>
          </a:xfrm>
        </p:spPr>
        <p:txBody>
          <a:bodyPr>
            <a:normAutofit/>
          </a:bodyPr>
          <a:lstStyle/>
          <a:p>
            <a:r>
              <a:rPr lang="en-GB" dirty="0"/>
              <a:t>Our Staff </a:t>
            </a:r>
          </a:p>
        </p:txBody>
      </p:sp>
      <p:sp>
        <p:nvSpPr>
          <p:cNvPr id="10" name="Freeform: Shape 9">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with medium confidence">
            <a:extLst>
              <a:ext uri="{FF2B5EF4-FFF2-40B4-BE49-F238E27FC236}">
                <a16:creationId xmlns:a16="http://schemas.microsoft.com/office/drawing/2014/main" xmlns="" id="{8E412066-52BD-49C5-A5DE-2CFBD1E454A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0753" b="177"/>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xmlns="" id="{0985B348-9F75-4AD7-9B99-17B7CE6E4504}"/>
              </a:ext>
            </a:extLst>
          </p:cNvPr>
          <p:cNvSpPr>
            <a:spLocks noGrp="1"/>
          </p:cNvSpPr>
          <p:nvPr>
            <p:ph idx="1"/>
          </p:nvPr>
        </p:nvSpPr>
        <p:spPr>
          <a:xfrm>
            <a:off x="6234329" y="2279018"/>
            <a:ext cx="5314543" cy="3375920"/>
          </a:xfrm>
        </p:spPr>
        <p:txBody>
          <a:bodyPr anchor="t">
            <a:normAutofit/>
          </a:bodyPr>
          <a:lstStyle/>
          <a:p>
            <a:r>
              <a:rPr lang="en-GB" sz="1800" dirty="0"/>
              <a:t>Cromarty Youth Café has a small team of 2 people, myself and John.</a:t>
            </a:r>
          </a:p>
          <a:p>
            <a:r>
              <a:rPr lang="en-GB" sz="1800" dirty="0"/>
              <a:t>If I didn’t have John to support me, then Youth Café wouldn’t be able to run.</a:t>
            </a:r>
          </a:p>
          <a:p>
            <a:r>
              <a:rPr lang="en-GB" sz="1800" dirty="0"/>
              <a:t>John has so much enthusiasm and he cares so much and loves his job.</a:t>
            </a:r>
          </a:p>
          <a:p>
            <a:r>
              <a:rPr lang="en-GB" sz="1800" dirty="0"/>
              <a:t>Every week John works hard and nothing fazes him</a:t>
            </a:r>
          </a:p>
          <a:p>
            <a:r>
              <a:rPr lang="en-GB" sz="1800" dirty="0"/>
              <a:t>John continues to learn each week, as do </a:t>
            </a:r>
            <a:r>
              <a:rPr lang="en-GB" sz="1800" dirty="0" err="1"/>
              <a:t>i</a:t>
            </a:r>
            <a:r>
              <a:rPr lang="en-GB" sz="1800" dirty="0"/>
              <a:t>.</a:t>
            </a:r>
          </a:p>
          <a:p>
            <a:r>
              <a:rPr lang="en-GB" sz="1800" dirty="0"/>
              <a:t>Myself and John could not do any of the work we do with out the support of Wanda </a:t>
            </a:r>
          </a:p>
        </p:txBody>
      </p:sp>
    </p:spTree>
    <p:extLst>
      <p:ext uri="{BB962C8B-B14F-4D97-AF65-F5344CB8AC3E}">
        <p14:creationId xmlns:p14="http://schemas.microsoft.com/office/powerpoint/2010/main" xmlns="" val="224954013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0C374F6-500E-490F-914B-3F3AA1AA69A3}"/>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What activities have been delivered </a:t>
            </a:r>
          </a:p>
        </p:txBody>
      </p:sp>
      <p:sp>
        <p:nvSpPr>
          <p:cNvPr id="3" name="Content Placeholder 2">
            <a:extLst>
              <a:ext uri="{FF2B5EF4-FFF2-40B4-BE49-F238E27FC236}">
                <a16:creationId xmlns:a16="http://schemas.microsoft.com/office/drawing/2014/main" xmlns="" id="{0A7BE97C-CE81-427B-B2BC-D6EF8356897F}"/>
              </a:ext>
            </a:extLst>
          </p:cNvPr>
          <p:cNvSpPr>
            <a:spLocks noGrp="1"/>
          </p:cNvSpPr>
          <p:nvPr>
            <p:ph idx="1"/>
          </p:nvPr>
        </p:nvSpPr>
        <p:spPr>
          <a:xfrm>
            <a:off x="4810259" y="649480"/>
            <a:ext cx="6555347" cy="5546047"/>
          </a:xfrm>
        </p:spPr>
        <p:txBody>
          <a:bodyPr anchor="ctr">
            <a:normAutofit/>
          </a:bodyPr>
          <a:lstStyle/>
          <a:p>
            <a:r>
              <a:rPr lang="en-GB" sz="2000" dirty="0"/>
              <a:t>Virtual Youth Café </a:t>
            </a:r>
          </a:p>
          <a:p>
            <a:r>
              <a:rPr lang="en-GB" sz="2000" dirty="0"/>
              <a:t>Online Quiz with Cromarty Primary School</a:t>
            </a:r>
          </a:p>
          <a:p>
            <a:r>
              <a:rPr lang="en-GB" sz="2000" dirty="0"/>
              <a:t>Scavenger hunt with Cromarty Primary School. </a:t>
            </a:r>
          </a:p>
          <a:p>
            <a:r>
              <a:rPr lang="en-GB" sz="2000" dirty="0"/>
              <a:t>1-1’s </a:t>
            </a:r>
          </a:p>
          <a:p>
            <a:r>
              <a:rPr lang="en-GB" sz="2000" dirty="0"/>
              <a:t>Delivering online training </a:t>
            </a:r>
          </a:p>
          <a:p>
            <a:r>
              <a:rPr lang="en-GB" sz="2000" dirty="0"/>
              <a:t>Hosted a meeting about the Kickstart programme for local businesses</a:t>
            </a:r>
          </a:p>
          <a:p>
            <a:r>
              <a:rPr lang="en-GB" sz="2000" dirty="0"/>
              <a:t>Virtual Bakewell</a:t>
            </a:r>
          </a:p>
          <a:p>
            <a:r>
              <a:rPr lang="en-GB" sz="2000" dirty="0"/>
              <a:t>Meet the Youth Work Team </a:t>
            </a:r>
          </a:p>
          <a:p>
            <a:endParaRPr lang="en-GB" sz="2000" dirty="0"/>
          </a:p>
        </p:txBody>
      </p:sp>
    </p:spTree>
    <p:extLst>
      <p:ext uri="{BB962C8B-B14F-4D97-AF65-F5344CB8AC3E}">
        <p14:creationId xmlns:p14="http://schemas.microsoft.com/office/powerpoint/2010/main" xmlns="" val="169732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25FCE169-4276-4005-8C82-CCC9C80C4F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0DC4D07-930C-4D63-A70E-71DEE17F54B8}"/>
              </a:ext>
            </a:extLst>
          </p:cNvPr>
          <p:cNvSpPr>
            <a:spLocks noGrp="1"/>
          </p:cNvSpPr>
          <p:nvPr>
            <p:ph type="title"/>
          </p:nvPr>
        </p:nvSpPr>
        <p:spPr>
          <a:xfrm>
            <a:off x="730155" y="730155"/>
            <a:ext cx="6090743" cy="1422871"/>
          </a:xfrm>
        </p:spPr>
        <p:txBody>
          <a:bodyPr>
            <a:normAutofit fontScale="90000"/>
          </a:bodyPr>
          <a:lstStyle/>
          <a:p>
            <a:r>
              <a:rPr lang="en-GB" dirty="0">
                <a:solidFill>
                  <a:srgbClr val="FFFFFF"/>
                </a:solidFill>
              </a:rPr>
              <a:t>Training that  staff and young people have taken part in </a:t>
            </a:r>
          </a:p>
        </p:txBody>
      </p:sp>
      <p:sp>
        <p:nvSpPr>
          <p:cNvPr id="19" name="Rectangle 18">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79951" y="467575"/>
            <a:ext cx="2148840" cy="1877811"/>
          </a:xfrm>
          <a:prstGeom prst="rect">
            <a:avLst/>
          </a:prstGeom>
          <a:solidFill>
            <a:srgbClr val="2C435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73990" y="471340"/>
            <a:ext cx="2148840" cy="1856689"/>
          </a:xfrm>
          <a:prstGeom prst="rect">
            <a:avLst/>
          </a:prstGeom>
          <a:solidFill>
            <a:srgbClr val="6DCEB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7669C312-7A0E-4351-9A8A-1D957E8A5ED0}"/>
              </a:ext>
            </a:extLst>
          </p:cNvPr>
          <p:cNvSpPr>
            <a:spLocks noGrp="1"/>
          </p:cNvSpPr>
          <p:nvPr>
            <p:ph idx="1"/>
          </p:nvPr>
        </p:nvSpPr>
        <p:spPr>
          <a:xfrm>
            <a:off x="786384" y="2717021"/>
            <a:ext cx="6034514" cy="3410824"/>
          </a:xfrm>
        </p:spPr>
        <p:txBody>
          <a:bodyPr anchor="ctr">
            <a:normAutofit fontScale="92500" lnSpcReduction="10000"/>
          </a:bodyPr>
          <a:lstStyle/>
          <a:p>
            <a:r>
              <a:rPr lang="en-GB" sz="1900" dirty="0"/>
              <a:t>Supporting Young people’s behaviour: Information for parents/ carers</a:t>
            </a:r>
          </a:p>
          <a:p>
            <a:r>
              <a:rPr lang="en-GB" sz="1900" dirty="0"/>
              <a:t>Introduction to Risk Assessment</a:t>
            </a:r>
          </a:p>
          <a:p>
            <a:r>
              <a:rPr lang="en-GB" sz="1900" dirty="0"/>
              <a:t>Young Carers Seen, Heard and Supported</a:t>
            </a:r>
          </a:p>
          <a:p>
            <a:r>
              <a:rPr lang="en-GB" sz="1900" dirty="0"/>
              <a:t>Think You Know Neglect </a:t>
            </a:r>
          </a:p>
          <a:p>
            <a:r>
              <a:rPr lang="en-GB" sz="1900" dirty="0"/>
              <a:t>Building the Ambition </a:t>
            </a:r>
          </a:p>
          <a:p>
            <a:r>
              <a:rPr lang="en-GB" sz="1900" dirty="0"/>
              <a:t>Food Hygiene Level 1 &amp; Level 2 </a:t>
            </a:r>
          </a:p>
          <a:p>
            <a:r>
              <a:rPr lang="en-GB" sz="1900" dirty="0"/>
              <a:t>How we eat </a:t>
            </a:r>
          </a:p>
          <a:p>
            <a:r>
              <a:rPr lang="en-GB" sz="1900" dirty="0"/>
              <a:t>Smart Start </a:t>
            </a:r>
          </a:p>
          <a:p>
            <a:r>
              <a:rPr lang="en-GB" sz="1900" dirty="0"/>
              <a:t>Digital Skills Level 2 </a:t>
            </a:r>
          </a:p>
          <a:p>
            <a:endParaRPr lang="en-GB" sz="1900" dirty="0"/>
          </a:p>
        </p:txBody>
      </p:sp>
      <p:sp>
        <p:nvSpPr>
          <p:cNvPr id="38" name="Rectangle 24">
            <a:extLst>
              <a:ext uri="{FF2B5EF4-FFF2-40B4-BE49-F238E27FC236}">
                <a16:creationId xmlns:a16="http://schemas.microsoft.com/office/drawing/2014/main" xmlns="" id="{01955DCA-E99D-4678-99DB-8075105C12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79951" y="2480956"/>
            <a:ext cx="4453128" cy="3922776"/>
          </a:xfrm>
          <a:prstGeom prst="rect">
            <a:avLst/>
          </a:prstGeom>
          <a:solidFill>
            <a:srgbClr val="6DCEB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icture containing circle&#10;&#10;Description automatically generated">
            <a:extLst>
              <a:ext uri="{FF2B5EF4-FFF2-40B4-BE49-F238E27FC236}">
                <a16:creationId xmlns:a16="http://schemas.microsoft.com/office/drawing/2014/main" xmlns="" id="{A18A84F3-4FA2-46B4-95C0-C483589B66D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150"/>
          <a:stretch/>
        </p:blipFill>
        <p:spPr>
          <a:xfrm>
            <a:off x="7517695" y="3294262"/>
            <a:ext cx="3977640" cy="2299379"/>
          </a:xfrm>
          <a:prstGeom prst="rect">
            <a:avLst/>
          </a:prstGeom>
        </p:spPr>
      </p:pic>
    </p:spTree>
    <p:extLst>
      <p:ext uri="{BB962C8B-B14F-4D97-AF65-F5344CB8AC3E}">
        <p14:creationId xmlns:p14="http://schemas.microsoft.com/office/powerpoint/2010/main" xmlns="" val="27787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6AB079-3D93-47A8-8AAC-C288F3ED4C91}"/>
              </a:ext>
            </a:extLst>
          </p:cNvPr>
          <p:cNvPicPr/>
          <p:nvPr/>
        </p:nvPicPr>
        <p:blipFill>
          <a:blip r:embed="rId2" r:link="rId3" cstate="print">
            <a:extLst>
              <a:ext uri="{28A0092B-C50C-407E-A947-70E740481C1C}">
                <a14:useLocalDpi xmlns:a14="http://schemas.microsoft.com/office/drawing/2010/main" xmlns="" val="0"/>
              </a:ext>
            </a:extLst>
          </a:blip>
          <a:stretch>
            <a:fillRect/>
          </a:stretch>
        </p:blipFill>
        <p:spPr bwMode="auto">
          <a:xfrm>
            <a:off x="1137476" y="643467"/>
            <a:ext cx="4303648" cy="5571066"/>
          </a:xfrm>
          <a:prstGeom prst="rect">
            <a:avLst/>
          </a:prstGeom>
          <a:noFill/>
        </p:spPr>
      </p:pic>
      <p:pic>
        <p:nvPicPr>
          <p:cNvPr id="5" name="Picture 4">
            <a:extLst>
              <a:ext uri="{FF2B5EF4-FFF2-40B4-BE49-F238E27FC236}">
                <a16:creationId xmlns:a16="http://schemas.microsoft.com/office/drawing/2014/main" xmlns="" id="{02E5F082-3B31-4790-822A-158C630B7249}"/>
              </a:ext>
            </a:extLst>
          </p:cNvPr>
          <p:cNvPicPr/>
          <p:nvPr/>
        </p:nvPicPr>
        <p:blipFill>
          <a:blip r:embed="rId4" r:link="rId5" cstate="print">
            <a:extLst>
              <a:ext uri="{28A0092B-C50C-407E-A947-70E740481C1C}">
                <a14:useLocalDpi xmlns:a14="http://schemas.microsoft.com/office/drawing/2010/main" xmlns="" val="0"/>
              </a:ext>
            </a:extLst>
          </a:blip>
          <a:stretch>
            <a:fillRect/>
          </a:stretch>
        </p:blipFill>
        <p:spPr bwMode="auto">
          <a:xfrm>
            <a:off x="6611598" y="643467"/>
            <a:ext cx="4582201" cy="5571066"/>
          </a:xfrm>
          <a:prstGeom prst="rect">
            <a:avLst/>
          </a:prstGeom>
          <a:noFill/>
        </p:spPr>
      </p:pic>
    </p:spTree>
    <p:extLst>
      <p:ext uri="{BB962C8B-B14F-4D97-AF65-F5344CB8AC3E}">
        <p14:creationId xmlns:p14="http://schemas.microsoft.com/office/powerpoint/2010/main" xmlns="" val="209239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2B68D93-8285-4A08-A964-30B2BC2F36CA}"/>
              </a:ext>
            </a:extLst>
          </p:cNvPr>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2227600" y="0"/>
            <a:ext cx="6480000" cy="7200000"/>
          </a:xfrm>
          <a:prstGeom prst="rect">
            <a:avLst/>
          </a:prstGeom>
          <a:noFill/>
          <a:ln>
            <a:noFill/>
          </a:ln>
        </p:spPr>
      </p:pic>
    </p:spTree>
    <p:extLst>
      <p:ext uri="{BB962C8B-B14F-4D97-AF65-F5344CB8AC3E}">
        <p14:creationId xmlns:p14="http://schemas.microsoft.com/office/powerpoint/2010/main" xmlns="" val="147114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B66D7F65-E9B6-4775-8355-D095CC73C1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B81B0104-A33C-4353-89BF-AF8AB8758E4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49791" r="7936"/>
          <a:stretch/>
        </p:blipFill>
        <p:spPr>
          <a:xfrm>
            <a:off x="8115300" y="-12515"/>
            <a:ext cx="4076700" cy="6418631"/>
          </a:xfrm>
          <a:prstGeom prst="rect">
            <a:avLst/>
          </a:prstGeom>
        </p:spPr>
      </p:pic>
      <p:sp>
        <p:nvSpPr>
          <p:cNvPr id="12" name="Rectangle 11">
            <a:extLst>
              <a:ext uri="{FF2B5EF4-FFF2-40B4-BE49-F238E27FC236}">
                <a16:creationId xmlns:a16="http://schemas.microsoft.com/office/drawing/2014/main" xmlns="" id="{61707E60-CEC9-4661-AA82-69242EB4B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F035CD8-AE30-4146-96F2-036B0CE5E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D83EA73-3C0D-4C21-8FD8-F1EDBA27FB0D}"/>
              </a:ext>
            </a:extLst>
          </p:cNvPr>
          <p:cNvSpPr>
            <a:spLocks noGrp="1"/>
          </p:cNvSpPr>
          <p:nvPr>
            <p:ph type="title"/>
          </p:nvPr>
        </p:nvSpPr>
        <p:spPr>
          <a:xfrm>
            <a:off x="1136396" y="502021"/>
            <a:ext cx="6173262" cy="1655483"/>
          </a:xfrm>
        </p:spPr>
        <p:txBody>
          <a:bodyPr anchor="b">
            <a:normAutofit/>
          </a:bodyPr>
          <a:lstStyle/>
          <a:p>
            <a:r>
              <a:rPr lang="en-GB" sz="4000"/>
              <a:t>Easter Programme </a:t>
            </a:r>
          </a:p>
        </p:txBody>
      </p:sp>
      <p:sp>
        <p:nvSpPr>
          <p:cNvPr id="3" name="Content Placeholder 2">
            <a:extLst>
              <a:ext uri="{FF2B5EF4-FFF2-40B4-BE49-F238E27FC236}">
                <a16:creationId xmlns:a16="http://schemas.microsoft.com/office/drawing/2014/main" xmlns="" id="{18B993EA-2BAF-4429-9C9A-793869DF8E6F}"/>
              </a:ext>
            </a:extLst>
          </p:cNvPr>
          <p:cNvSpPr>
            <a:spLocks noGrp="1"/>
          </p:cNvSpPr>
          <p:nvPr>
            <p:ph idx="1"/>
          </p:nvPr>
        </p:nvSpPr>
        <p:spPr>
          <a:xfrm>
            <a:off x="1136397" y="2408518"/>
            <a:ext cx="6173262" cy="3535083"/>
          </a:xfrm>
        </p:spPr>
        <p:txBody>
          <a:bodyPr>
            <a:normAutofit/>
          </a:bodyPr>
          <a:lstStyle/>
          <a:p>
            <a:r>
              <a:rPr lang="en-GB" sz="1700" dirty="0"/>
              <a:t>This year we had a fun filled easter programme planned but due to the weather we had to go with plan B </a:t>
            </a:r>
          </a:p>
          <a:p>
            <a:r>
              <a:rPr lang="en-GB" sz="1700" dirty="0"/>
              <a:t>Monday – meet the youth work team – this was done with a Quiz &amp; Scavenger hunt – the young people that turned up enjoyed themselves </a:t>
            </a:r>
          </a:p>
          <a:p>
            <a:r>
              <a:rPr lang="en-GB" sz="1700" dirty="0"/>
              <a:t>Tuesday – was meant to be outdoor Youth Café &amp; Mountain biking </a:t>
            </a:r>
          </a:p>
          <a:p>
            <a:r>
              <a:rPr lang="en-GB" sz="1700" dirty="0"/>
              <a:t>This was changed to an online Bakewell session</a:t>
            </a:r>
          </a:p>
          <a:p>
            <a:r>
              <a:rPr lang="en-GB" sz="1700" dirty="0"/>
              <a:t>Wednesday this was a virtual check in with young people, to check in and also tell them that we are on holiday for a week and if they needed us to get in touch before the Friday.</a:t>
            </a:r>
          </a:p>
          <a:p>
            <a:endParaRPr lang="en-GB" sz="1700" dirty="0"/>
          </a:p>
        </p:txBody>
      </p:sp>
    </p:spTree>
    <p:extLst>
      <p:ext uri="{BB962C8B-B14F-4D97-AF65-F5344CB8AC3E}">
        <p14:creationId xmlns:p14="http://schemas.microsoft.com/office/powerpoint/2010/main" xmlns="" val="43135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ight Triangle 21">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xmlns="" id="{F04ED711-0262-4AC3-BA9A-3FB28C06307C}"/>
              </a:ext>
            </a:extLst>
          </p:cNvPr>
          <p:cNvPicPr>
            <a:picLocks/>
          </p:cNvPicPr>
          <p:nvPr/>
        </p:nvPicPr>
        <p:blipFill rotWithShape="1">
          <a:blip r:embed="rId2" r:link="rId3" cstate="print">
            <a:extLst>
              <a:ext uri="{28A0092B-C50C-407E-A947-70E740481C1C}">
                <a14:useLocalDpi xmlns:a14="http://schemas.microsoft.com/office/drawing/2010/main" xmlns="" val="0"/>
              </a:ext>
            </a:extLst>
          </a:blip>
          <a:srcRect t="17441" r="2" b="675"/>
          <a:stretch>
            <a:fillRect/>
          </a:stretch>
        </p:blipFill>
        <p:spPr bwMode="auto">
          <a:xfrm>
            <a:off x="2228359" y="918546"/>
            <a:ext cx="5214317" cy="4979334"/>
          </a:xfrm>
          <a:prstGeom prst="rect">
            <a:avLst/>
          </a:prstGeom>
          <a:noFill/>
        </p:spPr>
      </p:pic>
    </p:spTree>
    <p:extLst>
      <p:ext uri="{BB962C8B-B14F-4D97-AF65-F5344CB8AC3E}">
        <p14:creationId xmlns:p14="http://schemas.microsoft.com/office/powerpoint/2010/main" xmlns="" val="297873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7A203437-703A-4E00-A8C0-91D328D6C7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xmlns="" id="{BF7D0EF8-30FA-48C6-9090-CD4E6C57576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35" r="936" b="1"/>
          <a:stretch/>
        </p:blipFill>
        <p:spPr>
          <a:xfrm>
            <a:off x="4555236" y="6"/>
            <a:ext cx="7636763" cy="2762724"/>
          </a:xfrm>
          <a:prstGeom prst="rect">
            <a:avLst/>
          </a:prstGeom>
        </p:spPr>
      </p:pic>
      <p:sp>
        <p:nvSpPr>
          <p:cNvPr id="13" name="Rectangle 12">
            <a:extLst>
              <a:ext uri="{FF2B5EF4-FFF2-40B4-BE49-F238E27FC236}">
                <a16:creationId xmlns:a16="http://schemas.microsoft.com/office/drawing/2014/main" xmlns="" id="{CD84038B-4A56-439B-A184-79B2D45066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6" name="Picture 5">
            <a:extLst>
              <a:ext uri="{FF2B5EF4-FFF2-40B4-BE49-F238E27FC236}">
                <a16:creationId xmlns:a16="http://schemas.microsoft.com/office/drawing/2014/main" xmlns="" id="{8C76972E-2BBF-4410-9352-E685E47A054B}"/>
              </a:ext>
            </a:extLst>
          </p:cNvPr>
          <p:cNvPicPr/>
          <p:nvPr/>
        </p:nvPicPr>
        <p:blipFill rotWithShape="1">
          <a:blip r:embed="rId3" r:link="rId4" cstate="print">
            <a:extLst>
              <a:ext uri="{28A0092B-C50C-407E-A947-70E740481C1C}">
                <a14:useLocalDpi xmlns:a14="http://schemas.microsoft.com/office/drawing/2010/main" xmlns="" val="0"/>
              </a:ext>
            </a:extLst>
          </a:blip>
          <a:srcRect l="10924" r="4135" b="3"/>
          <a:stretch>
            <a:fillRect/>
          </a:stretch>
        </p:blipFill>
        <p:spPr bwMode="auto">
          <a:xfrm>
            <a:off x="-1" y="2826737"/>
            <a:ext cx="4565779" cy="4031263"/>
          </a:xfrm>
          <a:prstGeom prst="rect">
            <a:avLst/>
          </a:prstGeom>
          <a:noFill/>
        </p:spPr>
      </p:pic>
      <p:sp>
        <p:nvSpPr>
          <p:cNvPr id="3" name="Content Placeholder 2">
            <a:extLst>
              <a:ext uri="{FF2B5EF4-FFF2-40B4-BE49-F238E27FC236}">
                <a16:creationId xmlns:a16="http://schemas.microsoft.com/office/drawing/2014/main" xmlns="" id="{F12CED6F-18AB-476A-BEF5-29C20F113F4C}"/>
              </a:ext>
            </a:extLst>
          </p:cNvPr>
          <p:cNvSpPr>
            <a:spLocks noGrp="1"/>
          </p:cNvSpPr>
          <p:nvPr>
            <p:ph idx="1"/>
          </p:nvPr>
        </p:nvSpPr>
        <p:spPr>
          <a:xfrm>
            <a:off x="5449633" y="3455208"/>
            <a:ext cx="5742432" cy="2344708"/>
          </a:xfrm>
        </p:spPr>
        <p:txBody>
          <a:bodyPr anchor="ctr">
            <a:normAutofit lnSpcReduction="10000"/>
          </a:bodyPr>
          <a:lstStyle/>
          <a:p>
            <a:r>
              <a:rPr lang="en-GB" sz="1600" dirty="0"/>
              <a:t>Every child that was booked onto this activities during the easter programme was given a packed lunch – Wanda prepared these in her house and then I delivered them to the young people doorstep.</a:t>
            </a:r>
          </a:p>
          <a:p>
            <a:r>
              <a:rPr lang="en-GB" sz="1600" dirty="0"/>
              <a:t>The funding for holiday hunger came from MFR Cash for kids &amp; Tesco Fare share</a:t>
            </a:r>
          </a:p>
          <a:p>
            <a:r>
              <a:rPr lang="en-GB" sz="1600" dirty="0"/>
              <a:t>Baking Bag went out also for the young people who were going to attend the </a:t>
            </a:r>
            <a:r>
              <a:rPr lang="en-GB" sz="1600" dirty="0" err="1"/>
              <a:t>bakewell</a:t>
            </a:r>
            <a:r>
              <a:rPr lang="en-GB" sz="1600" dirty="0"/>
              <a:t> session </a:t>
            </a:r>
          </a:p>
          <a:p>
            <a:r>
              <a:rPr lang="en-GB" sz="1600" dirty="0"/>
              <a:t>All of the young people were delighted their packed lunch bags </a:t>
            </a:r>
          </a:p>
        </p:txBody>
      </p:sp>
      <p:sp>
        <p:nvSpPr>
          <p:cNvPr id="15" name="Rectangle 14">
            <a:extLst>
              <a:ext uri="{FF2B5EF4-FFF2-40B4-BE49-F238E27FC236}">
                <a16:creationId xmlns:a16="http://schemas.microsoft.com/office/drawing/2014/main" xmlns="" id="{4F96EE13-2C4D-4262-812E-DDE5FC35F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xmlns="" val="2695027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1338</Words>
  <Application>Microsoft Office PowerPoint</Application>
  <PresentationFormat>Custom</PresentationFormat>
  <Paragraphs>100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Report for Community Council  22nd March – 16th April </vt:lpstr>
      <vt:lpstr>Number </vt:lpstr>
      <vt:lpstr>What activities have been delivered </vt:lpstr>
      <vt:lpstr>Training that  staff and young people have taken part in </vt:lpstr>
      <vt:lpstr>Slide 5</vt:lpstr>
      <vt:lpstr>Slide 6</vt:lpstr>
      <vt:lpstr>Easter Programme </vt:lpstr>
      <vt:lpstr>Slide 8</vt:lpstr>
      <vt:lpstr>Slide 9</vt:lpstr>
      <vt:lpstr>Slide 10</vt:lpstr>
      <vt:lpstr>Virtual Youth Café </vt:lpstr>
      <vt:lpstr>Cromarty Youth Café has an Outdoor Home! </vt:lpstr>
      <vt:lpstr>Equality Steering Group </vt:lpstr>
      <vt:lpstr>MFR Emergency Grant </vt:lpstr>
      <vt:lpstr>Young Scot Awards </vt:lpstr>
      <vt:lpstr>1-1s</vt:lpstr>
      <vt:lpstr>Quiz &amp; Scavenger Hunt with Cromarty Primary School </vt:lpstr>
      <vt:lpstr>Planning for next term </vt:lpstr>
      <vt:lpstr>Meeting’s </vt:lpstr>
      <vt:lpstr>Thank you Cards that young people created for some of the funders.</vt:lpstr>
      <vt:lpstr>Thanks You’s for Families for the support we have given them.</vt:lpstr>
      <vt:lpstr>Our Staff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Community Council  22nd March – 16th April</dc:title>
  <dc:creator>Fraser Thomson</dc:creator>
  <cp:lastModifiedBy>Vivienne</cp:lastModifiedBy>
  <cp:revision>8</cp:revision>
  <dcterms:created xsi:type="dcterms:W3CDTF">2021-04-22T19:53:36Z</dcterms:created>
  <dcterms:modified xsi:type="dcterms:W3CDTF">2021-04-25T12:08:20Z</dcterms:modified>
</cp:coreProperties>
</file>